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576" r:id="rId5"/>
    <p:sldId id="581" r:id="rId6"/>
    <p:sldId id="583" r:id="rId7"/>
    <p:sldId id="582" r:id="rId8"/>
    <p:sldId id="584" r:id="rId9"/>
    <p:sldId id="587" r:id="rId10"/>
    <p:sldId id="604" r:id="rId11"/>
    <p:sldId id="591" r:id="rId12"/>
    <p:sldId id="588" r:id="rId13"/>
    <p:sldId id="590" r:id="rId14"/>
    <p:sldId id="589" r:id="rId15"/>
    <p:sldId id="592" r:id="rId16"/>
    <p:sldId id="593" r:id="rId17"/>
    <p:sldId id="598" r:id="rId18"/>
    <p:sldId id="600" r:id="rId19"/>
    <p:sldId id="599"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A35684-CF61-F031-2839-8882C802816A}" name="ANTONIO DIGLIO" initials="AD" userId="S::antonio.diglio@unina.it::13298a09-eea4-41ca-89a0-69d5497c35e7" providerId="AD"/>
  <p188:author id="{21AF04BC-9510-FE99-CA4E-75E3F68303A1}" name="ANTONIO DIGLIO" initials="AD" userId="ANTONIO DIGLI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igi" initials="L" lastIdx="1" clrIdx="0">
    <p:extLst>
      <p:ext uri="{19B8F6BF-5375-455C-9EA6-DF929625EA0E}">
        <p15:presenceInfo xmlns:p15="http://schemas.microsoft.com/office/powerpoint/2012/main" userId="Luigi" providerId="None"/>
      </p:ext>
    </p:extLst>
  </p:cmAuthor>
  <p:cmAuthor id="2" name="carmen piccolo" initials="cp" lastIdx="1" clrIdx="1">
    <p:extLst>
      <p:ext uri="{19B8F6BF-5375-455C-9EA6-DF929625EA0E}">
        <p15:presenceInfo xmlns:p15="http://schemas.microsoft.com/office/powerpoint/2012/main" userId="684d70576cfad4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2D2"/>
    <a:srgbClr val="FF5050"/>
    <a:srgbClr val="6D9908"/>
    <a:srgbClr val="FF7B02"/>
    <a:srgbClr val="C5026A"/>
    <a:srgbClr val="6D9909"/>
    <a:srgbClr val="FF7C01"/>
    <a:srgbClr val="E6E6E6"/>
    <a:srgbClr val="4B78A2"/>
    <a:srgbClr val="4D79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5226" autoAdjust="0"/>
  </p:normalViewPr>
  <p:slideViewPr>
    <p:cSldViewPr snapToGrid="0">
      <p:cViewPr varScale="1">
        <p:scale>
          <a:sx n="108" d="100"/>
          <a:sy n="108" d="100"/>
        </p:scale>
        <p:origin x="723"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1D3A9-D525-458D-9939-E6EF8E619FB8}"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B09A5080-2AF3-425B-964C-30CAC4D6EF8A}">
      <dgm:prSet phldrT="[Testo]" custT="1"/>
      <dgm:spPr/>
      <dgm:t>
        <a:bodyPr/>
        <a:lstStyle/>
        <a:p>
          <a:r>
            <a:rPr lang="it-IT" sz="1600" dirty="0">
              <a:latin typeface="Abadi" panose="020B0604020104020204" pitchFamily="34" charset="0"/>
            </a:rPr>
            <a:t>Aumentare in termini quantitativi e qualitativi la produzione scientifica</a:t>
          </a:r>
          <a:endParaRPr lang="en-US" sz="1600" dirty="0">
            <a:latin typeface="Abadi" panose="020B0604020104020204" pitchFamily="34" charset="0"/>
          </a:endParaRPr>
        </a:p>
      </dgm:t>
    </dgm:pt>
    <dgm:pt modelId="{06EFC973-C5AE-4015-85BC-22AA14B7DDE6}" type="parTrans" cxnId="{A794FD19-5C93-40F3-9548-85C156C5A21D}">
      <dgm:prSet/>
      <dgm:spPr/>
      <dgm:t>
        <a:bodyPr/>
        <a:lstStyle/>
        <a:p>
          <a:endParaRPr lang="en-US" sz="4400">
            <a:latin typeface="Abadi" panose="020B0604020104020204" pitchFamily="34" charset="0"/>
          </a:endParaRPr>
        </a:p>
      </dgm:t>
    </dgm:pt>
    <dgm:pt modelId="{52CE3C44-5C4F-4AA2-A8EF-0C1F16A80E6E}" type="sibTrans" cxnId="{A794FD19-5C93-40F3-9548-85C156C5A21D}">
      <dgm:prSet/>
      <dgm:spPr/>
      <dgm:t>
        <a:bodyPr/>
        <a:lstStyle/>
        <a:p>
          <a:endParaRPr lang="en-US" sz="4400">
            <a:latin typeface="Abadi" panose="020B0604020104020204" pitchFamily="34" charset="0"/>
          </a:endParaRPr>
        </a:p>
      </dgm:t>
    </dgm:pt>
    <dgm:pt modelId="{2670AA72-A717-4F24-A591-67E31310EA90}">
      <dgm:prSet phldrT="[Testo]" custT="1"/>
      <dgm:spPr/>
      <dgm:t>
        <a:bodyPr/>
        <a:lstStyle/>
        <a:p>
          <a:r>
            <a:rPr lang="it-IT" sz="1600" dirty="0">
              <a:latin typeface="Abadi" panose="020B0604020104020204" pitchFamily="34" charset="0"/>
            </a:rPr>
            <a:t>Aumentare la conoscenza su tematiche di ricerca strategicamente rilevanti</a:t>
          </a:r>
          <a:endParaRPr lang="en-US" sz="1600" dirty="0">
            <a:latin typeface="Abadi" panose="020B0604020104020204" pitchFamily="34" charset="0"/>
          </a:endParaRPr>
        </a:p>
      </dgm:t>
    </dgm:pt>
    <dgm:pt modelId="{0E84FC6C-6A87-4A87-A8B9-80871E634F9B}" type="parTrans" cxnId="{3D9670B7-EA17-4976-980A-05E10C61C213}">
      <dgm:prSet/>
      <dgm:spPr/>
      <dgm:t>
        <a:bodyPr/>
        <a:lstStyle/>
        <a:p>
          <a:endParaRPr lang="en-US" sz="4400">
            <a:latin typeface="Abadi" panose="020B0604020104020204" pitchFamily="34" charset="0"/>
          </a:endParaRPr>
        </a:p>
      </dgm:t>
    </dgm:pt>
    <dgm:pt modelId="{C1F2C863-47F8-467A-825E-C96506404E28}" type="sibTrans" cxnId="{3D9670B7-EA17-4976-980A-05E10C61C213}">
      <dgm:prSet/>
      <dgm:spPr/>
      <dgm:t>
        <a:bodyPr/>
        <a:lstStyle/>
        <a:p>
          <a:endParaRPr lang="en-US" sz="4400">
            <a:latin typeface="Abadi" panose="020B0604020104020204" pitchFamily="34" charset="0"/>
          </a:endParaRPr>
        </a:p>
      </dgm:t>
    </dgm:pt>
    <dgm:pt modelId="{B637E30B-D36C-4BAF-8537-81D29E6B1726}">
      <dgm:prSet phldrT="[Testo]" custT="1"/>
      <dgm:spPr/>
      <dgm:t>
        <a:bodyPr/>
        <a:lstStyle/>
        <a:p>
          <a:r>
            <a:rPr lang="it-IT" sz="1600" dirty="0">
              <a:latin typeface="Abadi" panose="020B0604020104020204" pitchFamily="34" charset="0"/>
            </a:rPr>
            <a:t>Posizionarsi nella rete dei laboratori di ricerca in una posizione paritetica con altri laboratori riconosciuti come eccellenti a livello internazionale</a:t>
          </a:r>
          <a:endParaRPr lang="en-US" sz="1600" dirty="0">
            <a:latin typeface="Abadi" panose="020B0604020104020204" pitchFamily="34" charset="0"/>
          </a:endParaRPr>
        </a:p>
      </dgm:t>
    </dgm:pt>
    <dgm:pt modelId="{C731C177-04E4-43B3-8773-677EFBB5198E}" type="parTrans" cxnId="{28637282-4B49-4943-8E63-6F7F5C2A9E8C}">
      <dgm:prSet/>
      <dgm:spPr/>
      <dgm:t>
        <a:bodyPr/>
        <a:lstStyle/>
        <a:p>
          <a:endParaRPr lang="en-US" sz="4400">
            <a:latin typeface="Abadi" panose="020B0604020104020204" pitchFamily="34" charset="0"/>
          </a:endParaRPr>
        </a:p>
      </dgm:t>
    </dgm:pt>
    <dgm:pt modelId="{262DC1BF-D636-415A-82EE-34D636C103D5}" type="sibTrans" cxnId="{28637282-4B49-4943-8E63-6F7F5C2A9E8C}">
      <dgm:prSet/>
      <dgm:spPr/>
      <dgm:t>
        <a:bodyPr/>
        <a:lstStyle/>
        <a:p>
          <a:endParaRPr lang="en-US" sz="4400">
            <a:latin typeface="Abadi" panose="020B0604020104020204" pitchFamily="34" charset="0"/>
          </a:endParaRPr>
        </a:p>
      </dgm:t>
    </dgm:pt>
    <dgm:pt modelId="{DC1E08DF-C72F-44AD-AC95-06072C7B3040}">
      <dgm:prSet phldrT="[Testo]" custT="1"/>
      <dgm:spPr/>
      <dgm:t>
        <a:bodyPr/>
        <a:lstStyle/>
        <a:p>
          <a:r>
            <a:rPr lang="it-IT" sz="1600" dirty="0">
              <a:latin typeface="Abadi" panose="020B0604020104020204" pitchFamily="34" charset="0"/>
            </a:rPr>
            <a:t>Migliorare l’internazionalizzazione della didattica di elevata qualificazione</a:t>
          </a:r>
          <a:endParaRPr lang="en-US" sz="1600" dirty="0">
            <a:latin typeface="Abadi" panose="020B0604020104020204" pitchFamily="34" charset="0"/>
          </a:endParaRPr>
        </a:p>
      </dgm:t>
    </dgm:pt>
    <dgm:pt modelId="{C6A9F693-EC8F-42F8-9605-46D1A6B72658}" type="parTrans" cxnId="{70B09810-F223-43D3-84A9-6055DE1CF06A}">
      <dgm:prSet/>
      <dgm:spPr/>
      <dgm:t>
        <a:bodyPr/>
        <a:lstStyle/>
        <a:p>
          <a:endParaRPr lang="en-US" sz="4400">
            <a:latin typeface="Abadi" panose="020B0604020104020204" pitchFamily="34" charset="0"/>
          </a:endParaRPr>
        </a:p>
      </dgm:t>
    </dgm:pt>
    <dgm:pt modelId="{A6935A8B-2C46-4F42-95D7-F8F563F3B29E}" type="sibTrans" cxnId="{70B09810-F223-43D3-84A9-6055DE1CF06A}">
      <dgm:prSet/>
      <dgm:spPr/>
      <dgm:t>
        <a:bodyPr/>
        <a:lstStyle/>
        <a:p>
          <a:endParaRPr lang="en-US" sz="4400">
            <a:latin typeface="Abadi" panose="020B0604020104020204" pitchFamily="34" charset="0"/>
          </a:endParaRPr>
        </a:p>
      </dgm:t>
    </dgm:pt>
    <dgm:pt modelId="{715D4675-B6D6-46C8-B2B6-B1D8B4281DD4}" type="pres">
      <dgm:prSet presAssocID="{D7F1D3A9-D525-458D-9939-E6EF8E619FB8}" presName="linear" presStyleCnt="0">
        <dgm:presLayoutVars>
          <dgm:dir/>
          <dgm:animLvl val="lvl"/>
          <dgm:resizeHandles val="exact"/>
        </dgm:presLayoutVars>
      </dgm:prSet>
      <dgm:spPr/>
    </dgm:pt>
    <dgm:pt modelId="{D19234CC-A24C-49A5-B2A7-068D584F9A80}" type="pres">
      <dgm:prSet presAssocID="{B09A5080-2AF3-425B-964C-30CAC4D6EF8A}" presName="parentLin" presStyleCnt="0"/>
      <dgm:spPr/>
    </dgm:pt>
    <dgm:pt modelId="{8708F346-F5FE-4E4D-B5D2-3F5D859D7047}" type="pres">
      <dgm:prSet presAssocID="{B09A5080-2AF3-425B-964C-30CAC4D6EF8A}" presName="parentLeftMargin" presStyleLbl="node1" presStyleIdx="0" presStyleCnt="4"/>
      <dgm:spPr/>
    </dgm:pt>
    <dgm:pt modelId="{B053361E-E04E-4532-91C0-61D87CA612C4}" type="pres">
      <dgm:prSet presAssocID="{B09A5080-2AF3-425B-964C-30CAC4D6EF8A}" presName="parentText" presStyleLbl="node1" presStyleIdx="0" presStyleCnt="4">
        <dgm:presLayoutVars>
          <dgm:chMax val="0"/>
          <dgm:bulletEnabled val="1"/>
        </dgm:presLayoutVars>
      </dgm:prSet>
      <dgm:spPr/>
    </dgm:pt>
    <dgm:pt modelId="{77FBC847-B58B-40A8-8EB7-87574EFA9900}" type="pres">
      <dgm:prSet presAssocID="{B09A5080-2AF3-425B-964C-30CAC4D6EF8A}" presName="negativeSpace" presStyleCnt="0"/>
      <dgm:spPr/>
    </dgm:pt>
    <dgm:pt modelId="{FA3497C9-D263-4B80-BEC8-92685E1C2BD0}" type="pres">
      <dgm:prSet presAssocID="{B09A5080-2AF3-425B-964C-30CAC4D6EF8A}" presName="childText" presStyleLbl="conFgAcc1" presStyleIdx="0" presStyleCnt="4">
        <dgm:presLayoutVars>
          <dgm:bulletEnabled val="1"/>
        </dgm:presLayoutVars>
      </dgm:prSet>
      <dgm:spPr/>
    </dgm:pt>
    <dgm:pt modelId="{74DC4FB2-8777-4D3C-A7D5-CD7148C37764}" type="pres">
      <dgm:prSet presAssocID="{52CE3C44-5C4F-4AA2-A8EF-0C1F16A80E6E}" presName="spaceBetweenRectangles" presStyleCnt="0"/>
      <dgm:spPr/>
    </dgm:pt>
    <dgm:pt modelId="{B857FFF7-F8D8-46BD-ABC3-7026CC96726B}" type="pres">
      <dgm:prSet presAssocID="{2670AA72-A717-4F24-A591-67E31310EA90}" presName="parentLin" presStyleCnt="0"/>
      <dgm:spPr/>
    </dgm:pt>
    <dgm:pt modelId="{0010A2D3-D0E0-4785-BB44-B860EA6461CE}" type="pres">
      <dgm:prSet presAssocID="{2670AA72-A717-4F24-A591-67E31310EA90}" presName="parentLeftMargin" presStyleLbl="node1" presStyleIdx="0" presStyleCnt="4"/>
      <dgm:spPr/>
    </dgm:pt>
    <dgm:pt modelId="{7462DA71-6584-49B7-A4F9-E655D1707DD4}" type="pres">
      <dgm:prSet presAssocID="{2670AA72-A717-4F24-A591-67E31310EA90}" presName="parentText" presStyleLbl="node1" presStyleIdx="1" presStyleCnt="4">
        <dgm:presLayoutVars>
          <dgm:chMax val="0"/>
          <dgm:bulletEnabled val="1"/>
        </dgm:presLayoutVars>
      </dgm:prSet>
      <dgm:spPr/>
    </dgm:pt>
    <dgm:pt modelId="{C54BFE70-8F0A-4D1C-AFFB-553230BEB482}" type="pres">
      <dgm:prSet presAssocID="{2670AA72-A717-4F24-A591-67E31310EA90}" presName="negativeSpace" presStyleCnt="0"/>
      <dgm:spPr/>
    </dgm:pt>
    <dgm:pt modelId="{86570ABC-FD03-4762-BE39-3504142298D2}" type="pres">
      <dgm:prSet presAssocID="{2670AA72-A717-4F24-A591-67E31310EA90}" presName="childText" presStyleLbl="conFgAcc1" presStyleIdx="1" presStyleCnt="4">
        <dgm:presLayoutVars>
          <dgm:bulletEnabled val="1"/>
        </dgm:presLayoutVars>
      </dgm:prSet>
      <dgm:spPr/>
    </dgm:pt>
    <dgm:pt modelId="{D74A7474-BE51-46B4-938D-24E855051D40}" type="pres">
      <dgm:prSet presAssocID="{C1F2C863-47F8-467A-825E-C96506404E28}" presName="spaceBetweenRectangles" presStyleCnt="0"/>
      <dgm:spPr/>
    </dgm:pt>
    <dgm:pt modelId="{3F750B99-D471-4471-9E05-C456FF335F98}" type="pres">
      <dgm:prSet presAssocID="{B637E30B-D36C-4BAF-8537-81D29E6B1726}" presName="parentLin" presStyleCnt="0"/>
      <dgm:spPr/>
    </dgm:pt>
    <dgm:pt modelId="{14F22B5A-2B93-43E6-B8F1-5000E75D39E8}" type="pres">
      <dgm:prSet presAssocID="{B637E30B-D36C-4BAF-8537-81D29E6B1726}" presName="parentLeftMargin" presStyleLbl="node1" presStyleIdx="1" presStyleCnt="4"/>
      <dgm:spPr/>
    </dgm:pt>
    <dgm:pt modelId="{60E903D6-72AF-4EF4-8BCF-9832BF637E20}" type="pres">
      <dgm:prSet presAssocID="{B637E30B-D36C-4BAF-8537-81D29E6B1726}" presName="parentText" presStyleLbl="node1" presStyleIdx="2" presStyleCnt="4">
        <dgm:presLayoutVars>
          <dgm:chMax val="0"/>
          <dgm:bulletEnabled val="1"/>
        </dgm:presLayoutVars>
      </dgm:prSet>
      <dgm:spPr/>
    </dgm:pt>
    <dgm:pt modelId="{17197EA4-F6BA-4005-AE1E-83B33FE191DF}" type="pres">
      <dgm:prSet presAssocID="{B637E30B-D36C-4BAF-8537-81D29E6B1726}" presName="negativeSpace" presStyleCnt="0"/>
      <dgm:spPr/>
    </dgm:pt>
    <dgm:pt modelId="{B4971D79-92DB-40BC-97D7-D20E900D45BE}" type="pres">
      <dgm:prSet presAssocID="{B637E30B-D36C-4BAF-8537-81D29E6B1726}" presName="childText" presStyleLbl="conFgAcc1" presStyleIdx="2" presStyleCnt="4">
        <dgm:presLayoutVars>
          <dgm:bulletEnabled val="1"/>
        </dgm:presLayoutVars>
      </dgm:prSet>
      <dgm:spPr/>
    </dgm:pt>
    <dgm:pt modelId="{9CF8CFAB-9300-4D31-89B3-8D85877CCCF6}" type="pres">
      <dgm:prSet presAssocID="{262DC1BF-D636-415A-82EE-34D636C103D5}" presName="spaceBetweenRectangles" presStyleCnt="0"/>
      <dgm:spPr/>
    </dgm:pt>
    <dgm:pt modelId="{7045CC0D-6A5D-414D-BB2A-D07CAF0FD150}" type="pres">
      <dgm:prSet presAssocID="{DC1E08DF-C72F-44AD-AC95-06072C7B3040}" presName="parentLin" presStyleCnt="0"/>
      <dgm:spPr/>
    </dgm:pt>
    <dgm:pt modelId="{9C89FEAF-993D-40E8-BEF9-FAEB3D517F3C}" type="pres">
      <dgm:prSet presAssocID="{DC1E08DF-C72F-44AD-AC95-06072C7B3040}" presName="parentLeftMargin" presStyleLbl="node1" presStyleIdx="2" presStyleCnt="4"/>
      <dgm:spPr/>
    </dgm:pt>
    <dgm:pt modelId="{C6B6D488-CA53-447A-BB0D-579310F85199}" type="pres">
      <dgm:prSet presAssocID="{DC1E08DF-C72F-44AD-AC95-06072C7B3040}" presName="parentText" presStyleLbl="node1" presStyleIdx="3" presStyleCnt="4">
        <dgm:presLayoutVars>
          <dgm:chMax val="0"/>
          <dgm:bulletEnabled val="1"/>
        </dgm:presLayoutVars>
      </dgm:prSet>
      <dgm:spPr/>
    </dgm:pt>
    <dgm:pt modelId="{52227A6A-1843-468D-990A-3F22536E37FE}" type="pres">
      <dgm:prSet presAssocID="{DC1E08DF-C72F-44AD-AC95-06072C7B3040}" presName="negativeSpace" presStyleCnt="0"/>
      <dgm:spPr/>
    </dgm:pt>
    <dgm:pt modelId="{2E25E460-8451-43DC-A2B4-C96AA81F6536}" type="pres">
      <dgm:prSet presAssocID="{DC1E08DF-C72F-44AD-AC95-06072C7B3040}" presName="childText" presStyleLbl="conFgAcc1" presStyleIdx="3" presStyleCnt="4">
        <dgm:presLayoutVars>
          <dgm:bulletEnabled val="1"/>
        </dgm:presLayoutVars>
      </dgm:prSet>
      <dgm:spPr/>
    </dgm:pt>
  </dgm:ptLst>
  <dgm:cxnLst>
    <dgm:cxn modelId="{30F30200-BFF4-4380-BE89-5A407124F82D}" type="presOf" srcId="{2670AA72-A717-4F24-A591-67E31310EA90}" destId="{7462DA71-6584-49B7-A4F9-E655D1707DD4}" srcOrd="1" destOrd="0" presId="urn:microsoft.com/office/officeart/2005/8/layout/list1"/>
    <dgm:cxn modelId="{70B09810-F223-43D3-84A9-6055DE1CF06A}" srcId="{D7F1D3A9-D525-458D-9939-E6EF8E619FB8}" destId="{DC1E08DF-C72F-44AD-AC95-06072C7B3040}" srcOrd="3" destOrd="0" parTransId="{C6A9F693-EC8F-42F8-9605-46D1A6B72658}" sibTransId="{A6935A8B-2C46-4F42-95D7-F8F563F3B29E}"/>
    <dgm:cxn modelId="{FE5E5919-9585-493B-ADD2-148F06C6C6ED}" type="presOf" srcId="{D7F1D3A9-D525-458D-9939-E6EF8E619FB8}" destId="{715D4675-B6D6-46C8-B2B6-B1D8B4281DD4}" srcOrd="0" destOrd="0" presId="urn:microsoft.com/office/officeart/2005/8/layout/list1"/>
    <dgm:cxn modelId="{A794FD19-5C93-40F3-9548-85C156C5A21D}" srcId="{D7F1D3A9-D525-458D-9939-E6EF8E619FB8}" destId="{B09A5080-2AF3-425B-964C-30CAC4D6EF8A}" srcOrd="0" destOrd="0" parTransId="{06EFC973-C5AE-4015-85BC-22AA14B7DDE6}" sibTransId="{52CE3C44-5C4F-4AA2-A8EF-0C1F16A80E6E}"/>
    <dgm:cxn modelId="{7579EB2D-DC8D-49F8-9FFF-104B79A58F32}" type="presOf" srcId="{B637E30B-D36C-4BAF-8537-81D29E6B1726}" destId="{60E903D6-72AF-4EF4-8BCF-9832BF637E20}" srcOrd="1" destOrd="0" presId="urn:microsoft.com/office/officeart/2005/8/layout/list1"/>
    <dgm:cxn modelId="{63AF9668-E6C1-47DD-9C99-6A5225D80DAC}" type="presOf" srcId="{DC1E08DF-C72F-44AD-AC95-06072C7B3040}" destId="{9C89FEAF-993D-40E8-BEF9-FAEB3D517F3C}" srcOrd="0" destOrd="0" presId="urn:microsoft.com/office/officeart/2005/8/layout/list1"/>
    <dgm:cxn modelId="{B1238149-ADCA-466A-86E9-09991F3C0075}" type="presOf" srcId="{B637E30B-D36C-4BAF-8537-81D29E6B1726}" destId="{14F22B5A-2B93-43E6-B8F1-5000E75D39E8}" srcOrd="0" destOrd="0" presId="urn:microsoft.com/office/officeart/2005/8/layout/list1"/>
    <dgm:cxn modelId="{7AA4645A-FCFF-4598-B886-28CE9CBF07A4}" type="presOf" srcId="{2670AA72-A717-4F24-A591-67E31310EA90}" destId="{0010A2D3-D0E0-4785-BB44-B860EA6461CE}" srcOrd="0" destOrd="0" presId="urn:microsoft.com/office/officeart/2005/8/layout/list1"/>
    <dgm:cxn modelId="{28637282-4B49-4943-8E63-6F7F5C2A9E8C}" srcId="{D7F1D3A9-D525-458D-9939-E6EF8E619FB8}" destId="{B637E30B-D36C-4BAF-8537-81D29E6B1726}" srcOrd="2" destOrd="0" parTransId="{C731C177-04E4-43B3-8773-677EFBB5198E}" sibTransId="{262DC1BF-D636-415A-82EE-34D636C103D5}"/>
    <dgm:cxn modelId="{55B62D86-524C-4FA3-90DB-734FF9C71D3E}" type="presOf" srcId="{B09A5080-2AF3-425B-964C-30CAC4D6EF8A}" destId="{8708F346-F5FE-4E4D-B5D2-3F5D859D7047}" srcOrd="0" destOrd="0" presId="urn:microsoft.com/office/officeart/2005/8/layout/list1"/>
    <dgm:cxn modelId="{3D9670B7-EA17-4976-980A-05E10C61C213}" srcId="{D7F1D3A9-D525-458D-9939-E6EF8E619FB8}" destId="{2670AA72-A717-4F24-A591-67E31310EA90}" srcOrd="1" destOrd="0" parTransId="{0E84FC6C-6A87-4A87-A8B9-80871E634F9B}" sibTransId="{C1F2C863-47F8-467A-825E-C96506404E28}"/>
    <dgm:cxn modelId="{6032B1C3-C354-492F-A52C-24AB3376FFC5}" type="presOf" srcId="{B09A5080-2AF3-425B-964C-30CAC4D6EF8A}" destId="{B053361E-E04E-4532-91C0-61D87CA612C4}" srcOrd="1" destOrd="0" presId="urn:microsoft.com/office/officeart/2005/8/layout/list1"/>
    <dgm:cxn modelId="{0402E5D6-E22B-4CB4-91FA-681920B1063B}" type="presOf" srcId="{DC1E08DF-C72F-44AD-AC95-06072C7B3040}" destId="{C6B6D488-CA53-447A-BB0D-579310F85199}" srcOrd="1" destOrd="0" presId="urn:microsoft.com/office/officeart/2005/8/layout/list1"/>
    <dgm:cxn modelId="{CE60195B-8273-4686-8389-AFE30A9811EE}" type="presParOf" srcId="{715D4675-B6D6-46C8-B2B6-B1D8B4281DD4}" destId="{D19234CC-A24C-49A5-B2A7-068D584F9A80}" srcOrd="0" destOrd="0" presId="urn:microsoft.com/office/officeart/2005/8/layout/list1"/>
    <dgm:cxn modelId="{5477BCD0-2F45-4D30-95C7-B1B25415D2A7}" type="presParOf" srcId="{D19234CC-A24C-49A5-B2A7-068D584F9A80}" destId="{8708F346-F5FE-4E4D-B5D2-3F5D859D7047}" srcOrd="0" destOrd="0" presId="urn:microsoft.com/office/officeart/2005/8/layout/list1"/>
    <dgm:cxn modelId="{FA0ED071-25F4-4157-A8C8-7C3A3B24BEB6}" type="presParOf" srcId="{D19234CC-A24C-49A5-B2A7-068D584F9A80}" destId="{B053361E-E04E-4532-91C0-61D87CA612C4}" srcOrd="1" destOrd="0" presId="urn:microsoft.com/office/officeart/2005/8/layout/list1"/>
    <dgm:cxn modelId="{DF14E412-BFB8-4CF0-AD78-B53769AAB340}" type="presParOf" srcId="{715D4675-B6D6-46C8-B2B6-B1D8B4281DD4}" destId="{77FBC847-B58B-40A8-8EB7-87574EFA9900}" srcOrd="1" destOrd="0" presId="urn:microsoft.com/office/officeart/2005/8/layout/list1"/>
    <dgm:cxn modelId="{CD5DF000-960C-424D-814F-AD2A2BC9B020}" type="presParOf" srcId="{715D4675-B6D6-46C8-B2B6-B1D8B4281DD4}" destId="{FA3497C9-D263-4B80-BEC8-92685E1C2BD0}" srcOrd="2" destOrd="0" presId="urn:microsoft.com/office/officeart/2005/8/layout/list1"/>
    <dgm:cxn modelId="{C6401D5B-7337-4C14-91D3-BB8912D27E9F}" type="presParOf" srcId="{715D4675-B6D6-46C8-B2B6-B1D8B4281DD4}" destId="{74DC4FB2-8777-4D3C-A7D5-CD7148C37764}" srcOrd="3" destOrd="0" presId="urn:microsoft.com/office/officeart/2005/8/layout/list1"/>
    <dgm:cxn modelId="{6E4E9422-D70A-4320-909C-BA72C8540AD9}" type="presParOf" srcId="{715D4675-B6D6-46C8-B2B6-B1D8B4281DD4}" destId="{B857FFF7-F8D8-46BD-ABC3-7026CC96726B}" srcOrd="4" destOrd="0" presId="urn:microsoft.com/office/officeart/2005/8/layout/list1"/>
    <dgm:cxn modelId="{AF36B277-C930-433A-93C5-7104B304AF2A}" type="presParOf" srcId="{B857FFF7-F8D8-46BD-ABC3-7026CC96726B}" destId="{0010A2D3-D0E0-4785-BB44-B860EA6461CE}" srcOrd="0" destOrd="0" presId="urn:microsoft.com/office/officeart/2005/8/layout/list1"/>
    <dgm:cxn modelId="{1AE70097-8B7D-461C-9C12-4F44B9B3BD55}" type="presParOf" srcId="{B857FFF7-F8D8-46BD-ABC3-7026CC96726B}" destId="{7462DA71-6584-49B7-A4F9-E655D1707DD4}" srcOrd="1" destOrd="0" presId="urn:microsoft.com/office/officeart/2005/8/layout/list1"/>
    <dgm:cxn modelId="{1756D539-FB82-4C26-AD8D-238D5BC3250C}" type="presParOf" srcId="{715D4675-B6D6-46C8-B2B6-B1D8B4281DD4}" destId="{C54BFE70-8F0A-4D1C-AFFB-553230BEB482}" srcOrd="5" destOrd="0" presId="urn:microsoft.com/office/officeart/2005/8/layout/list1"/>
    <dgm:cxn modelId="{A3B7D608-D87C-4995-9B21-E2D6C8CB64F2}" type="presParOf" srcId="{715D4675-B6D6-46C8-B2B6-B1D8B4281DD4}" destId="{86570ABC-FD03-4762-BE39-3504142298D2}" srcOrd="6" destOrd="0" presId="urn:microsoft.com/office/officeart/2005/8/layout/list1"/>
    <dgm:cxn modelId="{FC6674F1-14A8-4FDB-A382-4BB0573947A6}" type="presParOf" srcId="{715D4675-B6D6-46C8-B2B6-B1D8B4281DD4}" destId="{D74A7474-BE51-46B4-938D-24E855051D40}" srcOrd="7" destOrd="0" presId="urn:microsoft.com/office/officeart/2005/8/layout/list1"/>
    <dgm:cxn modelId="{B0DB970E-9A12-4319-9DF3-C74BDFD4326C}" type="presParOf" srcId="{715D4675-B6D6-46C8-B2B6-B1D8B4281DD4}" destId="{3F750B99-D471-4471-9E05-C456FF335F98}" srcOrd="8" destOrd="0" presId="urn:microsoft.com/office/officeart/2005/8/layout/list1"/>
    <dgm:cxn modelId="{45CF2D04-087A-4C21-838B-CA37319B9594}" type="presParOf" srcId="{3F750B99-D471-4471-9E05-C456FF335F98}" destId="{14F22B5A-2B93-43E6-B8F1-5000E75D39E8}" srcOrd="0" destOrd="0" presId="urn:microsoft.com/office/officeart/2005/8/layout/list1"/>
    <dgm:cxn modelId="{5E4725DC-1EE1-429A-ACA6-6C9EE7A59D30}" type="presParOf" srcId="{3F750B99-D471-4471-9E05-C456FF335F98}" destId="{60E903D6-72AF-4EF4-8BCF-9832BF637E20}" srcOrd="1" destOrd="0" presId="urn:microsoft.com/office/officeart/2005/8/layout/list1"/>
    <dgm:cxn modelId="{CC06D965-42B9-4EA7-B6C1-2A461E020036}" type="presParOf" srcId="{715D4675-B6D6-46C8-B2B6-B1D8B4281DD4}" destId="{17197EA4-F6BA-4005-AE1E-83B33FE191DF}" srcOrd="9" destOrd="0" presId="urn:microsoft.com/office/officeart/2005/8/layout/list1"/>
    <dgm:cxn modelId="{2F0D7194-62EB-4422-979A-711E5B66751A}" type="presParOf" srcId="{715D4675-B6D6-46C8-B2B6-B1D8B4281DD4}" destId="{B4971D79-92DB-40BC-97D7-D20E900D45BE}" srcOrd="10" destOrd="0" presId="urn:microsoft.com/office/officeart/2005/8/layout/list1"/>
    <dgm:cxn modelId="{377A7A19-41A0-4B56-99A4-886FFA7CED88}" type="presParOf" srcId="{715D4675-B6D6-46C8-B2B6-B1D8B4281DD4}" destId="{9CF8CFAB-9300-4D31-89B3-8D85877CCCF6}" srcOrd="11" destOrd="0" presId="urn:microsoft.com/office/officeart/2005/8/layout/list1"/>
    <dgm:cxn modelId="{9BA38857-3C63-48C8-B3A6-91D36935EF4D}" type="presParOf" srcId="{715D4675-B6D6-46C8-B2B6-B1D8B4281DD4}" destId="{7045CC0D-6A5D-414D-BB2A-D07CAF0FD150}" srcOrd="12" destOrd="0" presId="urn:microsoft.com/office/officeart/2005/8/layout/list1"/>
    <dgm:cxn modelId="{136ADB0C-E158-48E2-85D7-8AD1A6DB1BD4}" type="presParOf" srcId="{7045CC0D-6A5D-414D-BB2A-D07CAF0FD150}" destId="{9C89FEAF-993D-40E8-BEF9-FAEB3D517F3C}" srcOrd="0" destOrd="0" presId="urn:microsoft.com/office/officeart/2005/8/layout/list1"/>
    <dgm:cxn modelId="{FE1CEC4A-0BF8-4A06-9FCB-4129ACC88610}" type="presParOf" srcId="{7045CC0D-6A5D-414D-BB2A-D07CAF0FD150}" destId="{C6B6D488-CA53-447A-BB0D-579310F85199}" srcOrd="1" destOrd="0" presId="urn:microsoft.com/office/officeart/2005/8/layout/list1"/>
    <dgm:cxn modelId="{443119E9-54F9-456F-B8EF-0293D4C5C028}" type="presParOf" srcId="{715D4675-B6D6-46C8-B2B6-B1D8B4281DD4}" destId="{52227A6A-1843-468D-990A-3F22536E37FE}" srcOrd="13" destOrd="0" presId="urn:microsoft.com/office/officeart/2005/8/layout/list1"/>
    <dgm:cxn modelId="{2DCC9F75-F627-4BAF-B1FA-70624A0C0178}" type="presParOf" srcId="{715D4675-B6D6-46C8-B2B6-B1D8B4281DD4}" destId="{2E25E460-8451-43DC-A2B4-C96AA81F65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497C9-D263-4B80-BEC8-92685E1C2BD0}">
      <dsp:nvSpPr>
        <dsp:cNvPr id="0" name=""/>
        <dsp:cNvSpPr/>
      </dsp:nvSpPr>
      <dsp:spPr>
        <a:xfrm>
          <a:off x="0" y="349093"/>
          <a:ext cx="733831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53361E-E04E-4532-91C0-61D87CA612C4}">
      <dsp:nvSpPr>
        <dsp:cNvPr id="0" name=""/>
        <dsp:cNvSpPr/>
      </dsp:nvSpPr>
      <dsp:spPr>
        <a:xfrm>
          <a:off x="366915" y="9613"/>
          <a:ext cx="5136819"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4160" tIns="0" rIns="194160" bIns="0" numCol="1" spcCol="1270" anchor="ctr" anchorCtr="0">
          <a:noAutofit/>
        </a:bodyPr>
        <a:lstStyle/>
        <a:p>
          <a:pPr marL="0" lvl="0" indent="0" algn="l" defTabSz="711200">
            <a:lnSpc>
              <a:spcPct val="90000"/>
            </a:lnSpc>
            <a:spcBef>
              <a:spcPct val="0"/>
            </a:spcBef>
            <a:spcAft>
              <a:spcPct val="35000"/>
            </a:spcAft>
            <a:buNone/>
          </a:pPr>
          <a:r>
            <a:rPr lang="it-IT" sz="1600" kern="1200" dirty="0">
              <a:latin typeface="Abadi" panose="020B0604020104020204" pitchFamily="34" charset="0"/>
            </a:rPr>
            <a:t>Aumentare in termini quantitativi e qualitativi la produzione scientifica</a:t>
          </a:r>
          <a:endParaRPr lang="en-US" sz="1600" kern="1200" dirty="0">
            <a:latin typeface="Abadi" panose="020B0604020104020204" pitchFamily="34" charset="0"/>
          </a:endParaRPr>
        </a:p>
      </dsp:txBody>
      <dsp:txXfrm>
        <a:off x="400059" y="42757"/>
        <a:ext cx="5070531" cy="612672"/>
      </dsp:txXfrm>
    </dsp:sp>
    <dsp:sp modelId="{86570ABC-FD03-4762-BE39-3504142298D2}">
      <dsp:nvSpPr>
        <dsp:cNvPr id="0" name=""/>
        <dsp:cNvSpPr/>
      </dsp:nvSpPr>
      <dsp:spPr>
        <a:xfrm>
          <a:off x="0" y="1392373"/>
          <a:ext cx="733831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62DA71-6584-49B7-A4F9-E655D1707DD4}">
      <dsp:nvSpPr>
        <dsp:cNvPr id="0" name=""/>
        <dsp:cNvSpPr/>
      </dsp:nvSpPr>
      <dsp:spPr>
        <a:xfrm>
          <a:off x="366915" y="1052893"/>
          <a:ext cx="5136819"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4160" tIns="0" rIns="194160" bIns="0" numCol="1" spcCol="1270" anchor="ctr" anchorCtr="0">
          <a:noAutofit/>
        </a:bodyPr>
        <a:lstStyle/>
        <a:p>
          <a:pPr marL="0" lvl="0" indent="0" algn="l" defTabSz="711200">
            <a:lnSpc>
              <a:spcPct val="90000"/>
            </a:lnSpc>
            <a:spcBef>
              <a:spcPct val="0"/>
            </a:spcBef>
            <a:spcAft>
              <a:spcPct val="35000"/>
            </a:spcAft>
            <a:buNone/>
          </a:pPr>
          <a:r>
            <a:rPr lang="it-IT" sz="1600" kern="1200" dirty="0">
              <a:latin typeface="Abadi" panose="020B0604020104020204" pitchFamily="34" charset="0"/>
            </a:rPr>
            <a:t>Aumentare la conoscenza su tematiche di ricerca strategicamente rilevanti</a:t>
          </a:r>
          <a:endParaRPr lang="en-US" sz="1600" kern="1200" dirty="0">
            <a:latin typeface="Abadi" panose="020B0604020104020204" pitchFamily="34" charset="0"/>
          </a:endParaRPr>
        </a:p>
      </dsp:txBody>
      <dsp:txXfrm>
        <a:off x="400059" y="1086037"/>
        <a:ext cx="5070531" cy="612672"/>
      </dsp:txXfrm>
    </dsp:sp>
    <dsp:sp modelId="{B4971D79-92DB-40BC-97D7-D20E900D45BE}">
      <dsp:nvSpPr>
        <dsp:cNvPr id="0" name=""/>
        <dsp:cNvSpPr/>
      </dsp:nvSpPr>
      <dsp:spPr>
        <a:xfrm>
          <a:off x="0" y="2435653"/>
          <a:ext cx="733831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903D6-72AF-4EF4-8BCF-9832BF637E20}">
      <dsp:nvSpPr>
        <dsp:cNvPr id="0" name=""/>
        <dsp:cNvSpPr/>
      </dsp:nvSpPr>
      <dsp:spPr>
        <a:xfrm>
          <a:off x="366915" y="2096173"/>
          <a:ext cx="5136819"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4160" tIns="0" rIns="194160" bIns="0" numCol="1" spcCol="1270" anchor="ctr" anchorCtr="0">
          <a:noAutofit/>
        </a:bodyPr>
        <a:lstStyle/>
        <a:p>
          <a:pPr marL="0" lvl="0" indent="0" algn="l" defTabSz="711200">
            <a:lnSpc>
              <a:spcPct val="90000"/>
            </a:lnSpc>
            <a:spcBef>
              <a:spcPct val="0"/>
            </a:spcBef>
            <a:spcAft>
              <a:spcPct val="35000"/>
            </a:spcAft>
            <a:buNone/>
          </a:pPr>
          <a:r>
            <a:rPr lang="it-IT" sz="1600" kern="1200" dirty="0">
              <a:latin typeface="Abadi" panose="020B0604020104020204" pitchFamily="34" charset="0"/>
            </a:rPr>
            <a:t>Posizionarsi nella rete dei laboratori di ricerca in una posizione paritetica con altri laboratori riconosciuti come eccellenti a livello internazionale</a:t>
          </a:r>
          <a:endParaRPr lang="en-US" sz="1600" kern="1200" dirty="0">
            <a:latin typeface="Abadi" panose="020B0604020104020204" pitchFamily="34" charset="0"/>
          </a:endParaRPr>
        </a:p>
      </dsp:txBody>
      <dsp:txXfrm>
        <a:off x="400059" y="2129317"/>
        <a:ext cx="5070531" cy="612672"/>
      </dsp:txXfrm>
    </dsp:sp>
    <dsp:sp modelId="{2E25E460-8451-43DC-A2B4-C96AA81F6536}">
      <dsp:nvSpPr>
        <dsp:cNvPr id="0" name=""/>
        <dsp:cNvSpPr/>
      </dsp:nvSpPr>
      <dsp:spPr>
        <a:xfrm>
          <a:off x="0" y="3478933"/>
          <a:ext cx="733831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B6D488-CA53-447A-BB0D-579310F85199}">
      <dsp:nvSpPr>
        <dsp:cNvPr id="0" name=""/>
        <dsp:cNvSpPr/>
      </dsp:nvSpPr>
      <dsp:spPr>
        <a:xfrm>
          <a:off x="366915" y="3139453"/>
          <a:ext cx="5136819"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4160" tIns="0" rIns="194160" bIns="0" numCol="1" spcCol="1270" anchor="ctr" anchorCtr="0">
          <a:noAutofit/>
        </a:bodyPr>
        <a:lstStyle/>
        <a:p>
          <a:pPr marL="0" lvl="0" indent="0" algn="l" defTabSz="711200">
            <a:lnSpc>
              <a:spcPct val="90000"/>
            </a:lnSpc>
            <a:spcBef>
              <a:spcPct val="0"/>
            </a:spcBef>
            <a:spcAft>
              <a:spcPct val="35000"/>
            </a:spcAft>
            <a:buNone/>
          </a:pPr>
          <a:r>
            <a:rPr lang="it-IT" sz="1600" kern="1200" dirty="0">
              <a:latin typeface="Abadi" panose="020B0604020104020204" pitchFamily="34" charset="0"/>
            </a:rPr>
            <a:t>Migliorare l’internazionalizzazione della didattica di elevata qualificazione</a:t>
          </a:r>
          <a:endParaRPr lang="en-US" sz="1600" kern="1200" dirty="0">
            <a:latin typeface="Abadi" panose="020B0604020104020204" pitchFamily="34" charset="0"/>
          </a:endParaRPr>
        </a:p>
      </dsp:txBody>
      <dsp:txXfrm>
        <a:off x="400059" y="3172597"/>
        <a:ext cx="5070531"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6A65A-3BF1-415C-A23C-F26FCFEE5DBD}" type="datetimeFigureOut">
              <a:rPr lang="it-IT" smtClean="0"/>
              <a:t>02/07/2025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084CB-8227-4EBA-87CF-E6B76BDBD84D}" type="slidenum">
              <a:rPr lang="it-IT" smtClean="0"/>
              <a:t>‹N›</a:t>
            </a:fld>
            <a:endParaRPr lang="it-IT"/>
          </a:p>
        </p:txBody>
      </p:sp>
    </p:spTree>
    <p:extLst>
      <p:ext uri="{BB962C8B-B14F-4D97-AF65-F5344CB8AC3E}">
        <p14:creationId xmlns:p14="http://schemas.microsoft.com/office/powerpoint/2010/main" val="1288821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61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48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209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205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86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408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730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96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14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27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6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11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20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31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664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084CB-8227-4EBA-87CF-E6B76BDBD84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95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7D0BB6A-F468-49E1-9AD7-2D5242B511A5}" type="datetimeFigureOut">
              <a:rPr lang="it-IT" smtClean="0"/>
              <a:t>02/07/2025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0D539-948D-4AB4-97D7-D10350F42B87}" type="slidenum">
              <a:rPr lang="it-IT" smtClean="0"/>
              <a:t>‹N›</a:t>
            </a:fld>
            <a:endParaRPr lang="it-IT"/>
          </a:p>
        </p:txBody>
      </p:sp>
    </p:spTree>
    <p:extLst>
      <p:ext uri="{BB962C8B-B14F-4D97-AF65-F5344CB8AC3E}">
        <p14:creationId xmlns:p14="http://schemas.microsoft.com/office/powerpoint/2010/main" val="123984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7D0BB6A-F468-49E1-9AD7-2D5242B511A5}" type="datetimeFigureOut">
              <a:rPr lang="it-IT" smtClean="0"/>
              <a:t>02/07/2025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0D539-948D-4AB4-97D7-D10350F42B87}" type="slidenum">
              <a:rPr lang="it-IT" smtClean="0"/>
              <a:t>‹N›</a:t>
            </a:fld>
            <a:endParaRPr lang="it-IT"/>
          </a:p>
        </p:txBody>
      </p:sp>
    </p:spTree>
    <p:extLst>
      <p:ext uri="{BB962C8B-B14F-4D97-AF65-F5344CB8AC3E}">
        <p14:creationId xmlns:p14="http://schemas.microsoft.com/office/powerpoint/2010/main" val="389056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7D0BB6A-F468-49E1-9AD7-2D5242B511A5}" type="datetimeFigureOut">
              <a:rPr lang="it-IT" smtClean="0"/>
              <a:t>02/07/2025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0D539-948D-4AB4-97D7-D10350F42B87}" type="slidenum">
              <a:rPr lang="it-IT" smtClean="0"/>
              <a:t>‹N›</a:t>
            </a:fld>
            <a:endParaRPr lang="it-IT"/>
          </a:p>
        </p:txBody>
      </p:sp>
    </p:spTree>
    <p:extLst>
      <p:ext uri="{BB962C8B-B14F-4D97-AF65-F5344CB8AC3E}">
        <p14:creationId xmlns:p14="http://schemas.microsoft.com/office/powerpoint/2010/main" val="384484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7D0BB6A-F468-49E1-9AD7-2D5242B511A5}" type="datetimeFigureOut">
              <a:rPr lang="it-IT" smtClean="0"/>
              <a:t>02/07/2025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0D539-948D-4AB4-97D7-D10350F42B87}" type="slidenum">
              <a:rPr lang="it-IT" smtClean="0"/>
              <a:t>‹N›</a:t>
            </a:fld>
            <a:endParaRPr lang="it-IT"/>
          </a:p>
        </p:txBody>
      </p:sp>
    </p:spTree>
    <p:extLst>
      <p:ext uri="{BB962C8B-B14F-4D97-AF65-F5344CB8AC3E}">
        <p14:creationId xmlns:p14="http://schemas.microsoft.com/office/powerpoint/2010/main" val="39024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E7D0BB6A-F468-49E1-9AD7-2D5242B511A5}" type="datetimeFigureOut">
              <a:rPr lang="it-IT" smtClean="0"/>
              <a:t>02/07/2025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0D539-948D-4AB4-97D7-D10350F42B87}" type="slidenum">
              <a:rPr lang="it-IT" smtClean="0"/>
              <a:t>‹N›</a:t>
            </a:fld>
            <a:endParaRPr lang="it-IT"/>
          </a:p>
        </p:txBody>
      </p:sp>
    </p:spTree>
    <p:extLst>
      <p:ext uri="{BB962C8B-B14F-4D97-AF65-F5344CB8AC3E}">
        <p14:creationId xmlns:p14="http://schemas.microsoft.com/office/powerpoint/2010/main" val="336159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7D0BB6A-F468-49E1-9AD7-2D5242B511A5}" type="datetimeFigureOut">
              <a:rPr lang="it-IT" smtClean="0"/>
              <a:t>02/07/2025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0D539-948D-4AB4-97D7-D10350F42B87}" type="slidenum">
              <a:rPr lang="it-IT" smtClean="0"/>
              <a:t>‹N›</a:t>
            </a:fld>
            <a:endParaRPr lang="it-IT"/>
          </a:p>
        </p:txBody>
      </p:sp>
    </p:spTree>
    <p:extLst>
      <p:ext uri="{BB962C8B-B14F-4D97-AF65-F5344CB8AC3E}">
        <p14:creationId xmlns:p14="http://schemas.microsoft.com/office/powerpoint/2010/main" val="347989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7D0BB6A-F468-49E1-9AD7-2D5242B511A5}" type="datetimeFigureOut">
              <a:rPr lang="it-IT" smtClean="0"/>
              <a:t>02/07/2025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760D539-948D-4AB4-97D7-D10350F42B87}" type="slidenum">
              <a:rPr lang="it-IT" smtClean="0"/>
              <a:t>‹N›</a:t>
            </a:fld>
            <a:endParaRPr lang="it-IT"/>
          </a:p>
        </p:txBody>
      </p:sp>
    </p:spTree>
    <p:extLst>
      <p:ext uri="{BB962C8B-B14F-4D97-AF65-F5344CB8AC3E}">
        <p14:creationId xmlns:p14="http://schemas.microsoft.com/office/powerpoint/2010/main" val="15160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7D0BB6A-F468-49E1-9AD7-2D5242B511A5}" type="datetimeFigureOut">
              <a:rPr lang="it-IT" smtClean="0"/>
              <a:t>02/07/2025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760D539-948D-4AB4-97D7-D10350F42B87}" type="slidenum">
              <a:rPr lang="it-IT" smtClean="0"/>
              <a:t>‹N›</a:t>
            </a:fld>
            <a:endParaRPr lang="it-IT"/>
          </a:p>
        </p:txBody>
      </p:sp>
    </p:spTree>
    <p:extLst>
      <p:ext uri="{BB962C8B-B14F-4D97-AF65-F5344CB8AC3E}">
        <p14:creationId xmlns:p14="http://schemas.microsoft.com/office/powerpoint/2010/main" val="262438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7D0BB6A-F468-49E1-9AD7-2D5242B511A5}" type="datetimeFigureOut">
              <a:rPr lang="it-IT" smtClean="0"/>
              <a:t>02/07/2025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760D539-948D-4AB4-97D7-D10350F42B87}" type="slidenum">
              <a:rPr lang="it-IT" smtClean="0"/>
              <a:t>‹N›</a:t>
            </a:fld>
            <a:endParaRPr lang="it-IT"/>
          </a:p>
        </p:txBody>
      </p:sp>
    </p:spTree>
    <p:extLst>
      <p:ext uri="{BB962C8B-B14F-4D97-AF65-F5344CB8AC3E}">
        <p14:creationId xmlns:p14="http://schemas.microsoft.com/office/powerpoint/2010/main" val="398212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7D0BB6A-F468-49E1-9AD7-2D5242B511A5}" type="datetimeFigureOut">
              <a:rPr lang="it-IT" smtClean="0"/>
              <a:t>02/07/2025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0D539-948D-4AB4-97D7-D10350F42B87}" type="slidenum">
              <a:rPr lang="it-IT" smtClean="0"/>
              <a:t>‹N›</a:t>
            </a:fld>
            <a:endParaRPr lang="it-IT"/>
          </a:p>
        </p:txBody>
      </p:sp>
    </p:spTree>
    <p:extLst>
      <p:ext uri="{BB962C8B-B14F-4D97-AF65-F5344CB8AC3E}">
        <p14:creationId xmlns:p14="http://schemas.microsoft.com/office/powerpoint/2010/main" val="103644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7D0BB6A-F468-49E1-9AD7-2D5242B511A5}" type="datetimeFigureOut">
              <a:rPr lang="it-IT" smtClean="0"/>
              <a:t>02/07/2025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0D539-948D-4AB4-97D7-D10350F42B87}" type="slidenum">
              <a:rPr lang="it-IT" smtClean="0"/>
              <a:t>‹N›</a:t>
            </a:fld>
            <a:endParaRPr lang="it-IT"/>
          </a:p>
        </p:txBody>
      </p:sp>
    </p:spTree>
    <p:extLst>
      <p:ext uri="{BB962C8B-B14F-4D97-AF65-F5344CB8AC3E}">
        <p14:creationId xmlns:p14="http://schemas.microsoft.com/office/powerpoint/2010/main" val="115709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10000" t="10000" r="10000" b="10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0BB6A-F468-49E1-9AD7-2D5242B511A5}" type="datetimeFigureOut">
              <a:rPr lang="it-IT" smtClean="0"/>
              <a:t>02/07/2025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0D539-948D-4AB4-97D7-D10350F42B87}" type="slidenum">
              <a:rPr lang="it-IT" smtClean="0"/>
              <a:t>‹N›</a:t>
            </a:fld>
            <a:endParaRPr lang="it-IT"/>
          </a:p>
        </p:txBody>
      </p:sp>
    </p:spTree>
    <p:extLst>
      <p:ext uri="{BB962C8B-B14F-4D97-AF65-F5344CB8AC3E}">
        <p14:creationId xmlns:p14="http://schemas.microsoft.com/office/powerpoint/2010/main" val="175317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mur.gov.it/"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212587" y="4190171"/>
            <a:ext cx="10236200" cy="255270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endParaRPr lang="en-US"/>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546241" y="4708621"/>
            <a:ext cx="9568892" cy="1515800"/>
          </a:xfrm>
          <a:prstGeom prst="rect">
            <a:avLst/>
          </a:prstGeom>
        </p:spPr>
        <p:txBody>
          <a:bodyPr wrap="square" lIns="0" tIns="0" rIns="0" bIns="0" rtlCol="0" anchor="t">
            <a:spAutoFit/>
          </a:bodyPr>
          <a:lstStyle/>
          <a:p>
            <a:pPr algn="ctr">
              <a:spcAft>
                <a:spcPts val="300"/>
              </a:spcAft>
            </a:pPr>
            <a:r>
              <a:rPr lang="en-US" sz="4800" b="1" spc="-210" dirty="0">
                <a:solidFill>
                  <a:srgbClr val="FFFFFF"/>
                </a:solidFill>
                <a:latin typeface="+mj-lt"/>
                <a:ea typeface="Calibri" panose="020F0502020204030204" pitchFamily="34" charset="0"/>
                <a:cs typeface="Times New Roman" panose="02020603050405020304" pitchFamily="18" charset="0"/>
              </a:rPr>
              <a:t>Il </a:t>
            </a:r>
            <a:r>
              <a:rPr lang="en-US" sz="4800" b="1" spc="-210" dirty="0" err="1">
                <a:solidFill>
                  <a:srgbClr val="FFFFFF"/>
                </a:solidFill>
                <a:latin typeface="+mj-lt"/>
                <a:ea typeface="Calibri" panose="020F0502020204030204" pitchFamily="34" charset="0"/>
                <a:cs typeface="Times New Roman" panose="02020603050405020304" pitchFamily="18" charset="0"/>
              </a:rPr>
              <a:t>Programma</a:t>
            </a:r>
            <a:endParaRPr lang="en-US" sz="4800" b="1" spc="-210" dirty="0">
              <a:solidFill>
                <a:srgbClr val="FFFFFF"/>
              </a:solidFill>
              <a:latin typeface="+mj-lt"/>
              <a:ea typeface="Calibri" panose="020F0502020204030204" pitchFamily="34" charset="0"/>
              <a:cs typeface="Times New Roman" panose="02020603050405020304" pitchFamily="18" charset="0"/>
            </a:endParaRPr>
          </a:p>
          <a:p>
            <a:pPr algn="ctr">
              <a:spcAft>
                <a:spcPts val="300"/>
              </a:spcAft>
            </a:pPr>
            <a:r>
              <a:rPr lang="en-US" sz="4800" b="1" spc="-210" dirty="0">
                <a:solidFill>
                  <a:srgbClr val="FFFFFF"/>
                </a:solidFill>
                <a:latin typeface="+mj-lt"/>
                <a:ea typeface="Calibri" panose="020F0502020204030204" pitchFamily="34" charset="0"/>
                <a:cs typeface="Times New Roman" panose="02020603050405020304" pitchFamily="18" charset="0"/>
              </a:rPr>
              <a:t>“</a:t>
            </a:r>
            <a:r>
              <a:rPr lang="en-US" sz="4800" b="1" spc="-210" dirty="0" err="1">
                <a:solidFill>
                  <a:srgbClr val="FFFFFF"/>
                </a:solidFill>
                <a:latin typeface="+mj-lt"/>
                <a:ea typeface="Calibri" panose="020F0502020204030204" pitchFamily="34" charset="0"/>
                <a:cs typeface="Times New Roman" panose="02020603050405020304" pitchFamily="18" charset="0"/>
              </a:rPr>
              <a:t>Dipartimenti</a:t>
            </a:r>
            <a:r>
              <a:rPr lang="en-US" sz="4800" b="1" spc="-210" dirty="0">
                <a:solidFill>
                  <a:srgbClr val="FFFFFF"/>
                </a:solidFill>
                <a:latin typeface="+mj-lt"/>
                <a:ea typeface="Calibri" panose="020F0502020204030204" pitchFamily="34" charset="0"/>
                <a:cs typeface="Times New Roman" panose="02020603050405020304" pitchFamily="18" charset="0"/>
              </a:rPr>
              <a:t> di </a:t>
            </a:r>
            <a:r>
              <a:rPr lang="en-US" sz="4800" b="1" spc="-210" dirty="0" err="1">
                <a:solidFill>
                  <a:srgbClr val="FFFFFF"/>
                </a:solidFill>
                <a:latin typeface="+mj-lt"/>
                <a:ea typeface="Calibri" panose="020F0502020204030204" pitchFamily="34" charset="0"/>
                <a:cs typeface="Times New Roman" panose="02020603050405020304" pitchFamily="18" charset="0"/>
              </a:rPr>
              <a:t>Eccellenza</a:t>
            </a:r>
            <a:r>
              <a:rPr lang="en-US" sz="4800" b="1" spc="-210" dirty="0">
                <a:solidFill>
                  <a:srgbClr val="FFFFFF"/>
                </a:solidFill>
                <a:latin typeface="+mj-lt"/>
                <a:ea typeface="Calibri" panose="020F0502020204030204" pitchFamily="34" charset="0"/>
                <a:cs typeface="Times New Roman" panose="02020603050405020304" pitchFamily="18" charset="0"/>
              </a:rPr>
              <a:t>”</a:t>
            </a:r>
            <a:endParaRPr lang="en-US" sz="4800" b="1" dirty="0">
              <a:effectLst/>
              <a:latin typeface="+mj-lt"/>
              <a:ea typeface="Calibri" panose="020F0502020204030204" pitchFamily="34" charset="0"/>
            </a:endParaRPr>
          </a:p>
        </p:txBody>
      </p:sp>
      <p:pic>
        <p:nvPicPr>
          <p:cNvPr id="13" name="Immagine 12">
            <a:extLst>
              <a:ext uri="{FF2B5EF4-FFF2-40B4-BE49-F238E27FC236}">
                <a16:creationId xmlns:a16="http://schemas.microsoft.com/office/drawing/2014/main" id="{210FE41D-804F-6B79-8462-F1EC32504285}"/>
              </a:ext>
            </a:extLst>
          </p:cNvPr>
          <p:cNvPicPr>
            <a:picLocks noChangeAspect="1"/>
          </p:cNvPicPr>
          <p:nvPr/>
        </p:nvPicPr>
        <p:blipFill>
          <a:blip r:embed="rId3"/>
          <a:stretch>
            <a:fillRect/>
          </a:stretch>
        </p:blipFill>
        <p:spPr>
          <a:xfrm>
            <a:off x="8903538" y="309069"/>
            <a:ext cx="3090497" cy="720000"/>
          </a:xfrm>
          <a:prstGeom prst="rect">
            <a:avLst/>
          </a:prstGeom>
        </p:spPr>
      </p:pic>
      <p:pic>
        <p:nvPicPr>
          <p:cNvPr id="14" name="Immagine 13" descr="Immagine che contiene testo&#10;&#10;Descrizione generata automaticamente">
            <a:extLst>
              <a:ext uri="{FF2B5EF4-FFF2-40B4-BE49-F238E27FC236}">
                <a16:creationId xmlns:a16="http://schemas.microsoft.com/office/drawing/2014/main" id="{8A94B45F-7204-DB83-964F-B696CA087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3599" y="1226974"/>
            <a:ext cx="2061486" cy="900000"/>
          </a:xfrm>
          <a:prstGeom prst="rect">
            <a:avLst/>
          </a:prstGeom>
        </p:spPr>
      </p:pic>
    </p:spTree>
    <p:extLst>
      <p:ext uri="{BB962C8B-B14F-4D97-AF65-F5344CB8AC3E}">
        <p14:creationId xmlns:p14="http://schemas.microsoft.com/office/powerpoint/2010/main" val="424666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Governance del </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progetto</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pic>
        <p:nvPicPr>
          <p:cNvPr id="7" name="Immagine 6">
            <a:extLst>
              <a:ext uri="{FF2B5EF4-FFF2-40B4-BE49-F238E27FC236}">
                <a16:creationId xmlns:a16="http://schemas.microsoft.com/office/drawing/2014/main" id="{D22D6F12-9A74-C0BC-AFEB-EBCE701DB823}"/>
              </a:ext>
            </a:extLst>
          </p:cNvPr>
          <p:cNvPicPr>
            <a:picLocks noChangeAspect="1"/>
          </p:cNvPicPr>
          <p:nvPr/>
        </p:nvPicPr>
        <p:blipFill>
          <a:blip r:embed="rId3"/>
          <a:stretch>
            <a:fillRect/>
          </a:stretch>
        </p:blipFill>
        <p:spPr>
          <a:xfrm>
            <a:off x="76509" y="1662445"/>
            <a:ext cx="7037774" cy="5040000"/>
          </a:xfrm>
          <a:prstGeom prst="rect">
            <a:avLst/>
          </a:prstGeom>
        </p:spPr>
      </p:pic>
      <p:sp>
        <p:nvSpPr>
          <p:cNvPr id="8" name="CasellaDiTesto 7">
            <a:extLst>
              <a:ext uri="{FF2B5EF4-FFF2-40B4-BE49-F238E27FC236}">
                <a16:creationId xmlns:a16="http://schemas.microsoft.com/office/drawing/2014/main" id="{2ABFD751-1BDA-1AE8-BCA7-5C019CF899A8}"/>
              </a:ext>
            </a:extLst>
          </p:cNvPr>
          <p:cNvSpPr txBox="1"/>
          <p:nvPr/>
        </p:nvSpPr>
        <p:spPr>
          <a:xfrm>
            <a:off x="6954416" y="1847111"/>
            <a:ext cx="5001208" cy="1154162"/>
          </a:xfrm>
          <a:prstGeom prst="rect">
            <a:avLst/>
          </a:prstGeom>
          <a:noFill/>
        </p:spPr>
        <p:txBody>
          <a:bodyPr wrap="square">
            <a:spAutoFit/>
          </a:bodyPr>
          <a:lstStyle/>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Programmare nel dettaglio e coordinare le attività definite nel piano di sviluppo</a:t>
            </a:r>
          </a:p>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Portare aventi i progetti e le attività di ricerca, didattica avanzata e terza missione proposti dal CG</a:t>
            </a:r>
          </a:p>
        </p:txBody>
      </p:sp>
      <p:sp>
        <p:nvSpPr>
          <p:cNvPr id="5" name="CasellaDiTesto 4">
            <a:extLst>
              <a:ext uri="{FF2B5EF4-FFF2-40B4-BE49-F238E27FC236}">
                <a16:creationId xmlns:a16="http://schemas.microsoft.com/office/drawing/2014/main" id="{F0C96EE4-A48B-0E11-B5C3-751522CDB5F0}"/>
              </a:ext>
            </a:extLst>
          </p:cNvPr>
          <p:cNvSpPr txBox="1"/>
          <p:nvPr/>
        </p:nvSpPr>
        <p:spPr>
          <a:xfrm>
            <a:off x="6954416" y="1477779"/>
            <a:ext cx="3703313" cy="369332"/>
          </a:xfrm>
          <a:prstGeom prst="rect">
            <a:avLst/>
          </a:prstGeom>
          <a:noFill/>
        </p:spPr>
        <p:txBody>
          <a:bodyPr wrap="square">
            <a:spAutoFit/>
          </a:bodyPr>
          <a:lstStyle/>
          <a:p>
            <a:pPr algn="just">
              <a:spcAft>
                <a:spcPts val="600"/>
              </a:spcAft>
              <a:defRPr/>
            </a:pPr>
            <a:r>
              <a:rPr lang="it-IT" dirty="0">
                <a:solidFill>
                  <a:srgbClr val="00B0F0"/>
                </a:solidFill>
                <a:latin typeface="Abadi" panose="020B0604020104020204" pitchFamily="34" charset="0"/>
              </a:rPr>
              <a:t>Task Force Di Dipartimento (TFDD)</a:t>
            </a:r>
          </a:p>
        </p:txBody>
      </p:sp>
      <p:sp>
        <p:nvSpPr>
          <p:cNvPr id="6" name="CasellaDiTesto 5">
            <a:extLst>
              <a:ext uri="{FF2B5EF4-FFF2-40B4-BE49-F238E27FC236}">
                <a16:creationId xmlns:a16="http://schemas.microsoft.com/office/drawing/2014/main" id="{E02CEF6F-2F04-CF63-A197-3B10D9A0DB68}"/>
              </a:ext>
            </a:extLst>
          </p:cNvPr>
          <p:cNvSpPr txBox="1"/>
          <p:nvPr/>
        </p:nvSpPr>
        <p:spPr>
          <a:xfrm>
            <a:off x="7034350" y="3397508"/>
            <a:ext cx="5001208" cy="3354765"/>
          </a:xfrm>
          <a:prstGeom prst="rect">
            <a:avLst/>
          </a:prstGeom>
          <a:noFill/>
        </p:spPr>
        <p:txBody>
          <a:bodyPr wrap="square">
            <a:spAutoFit/>
          </a:bodyPr>
          <a:lstStyle/>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Definire nel dettaglio gli obiettivi scientifici e gli indicatori di monitoraggio del progetto</a:t>
            </a:r>
          </a:p>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individuare gli studiosi che entreranno a far parte della TFDD </a:t>
            </a:r>
          </a:p>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nominare i responsabili che si occuperanno della fase di startup del progetto, i Comitati Scientifico ed Organizzatore della Scuola di Dottorato Internazionale, il Gruppo di Lavoro Co-tutela (GLC) ed il Gruppo di Lavoro Terza Missione (GLTM) </a:t>
            </a:r>
          </a:p>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individuare i progetti competitivi a cui partecipare/valutare fattibilità progetti </a:t>
            </a:r>
          </a:p>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Incentivare la produzione scientifica</a:t>
            </a:r>
          </a:p>
        </p:txBody>
      </p:sp>
      <p:sp>
        <p:nvSpPr>
          <p:cNvPr id="9" name="CasellaDiTesto 8">
            <a:extLst>
              <a:ext uri="{FF2B5EF4-FFF2-40B4-BE49-F238E27FC236}">
                <a16:creationId xmlns:a16="http://schemas.microsoft.com/office/drawing/2014/main" id="{C64C913B-1A8B-CF37-1B89-0B764B867A3C}"/>
              </a:ext>
            </a:extLst>
          </p:cNvPr>
          <p:cNvSpPr txBox="1"/>
          <p:nvPr/>
        </p:nvSpPr>
        <p:spPr>
          <a:xfrm>
            <a:off x="7034350" y="3028176"/>
            <a:ext cx="3703313" cy="369332"/>
          </a:xfrm>
          <a:prstGeom prst="rect">
            <a:avLst/>
          </a:prstGeom>
          <a:noFill/>
        </p:spPr>
        <p:txBody>
          <a:bodyPr wrap="square">
            <a:spAutoFit/>
          </a:bodyPr>
          <a:lstStyle/>
          <a:p>
            <a:pPr algn="just">
              <a:spcAft>
                <a:spcPts val="600"/>
              </a:spcAft>
              <a:defRPr/>
            </a:pPr>
            <a:r>
              <a:rPr lang="it-IT" dirty="0">
                <a:solidFill>
                  <a:srgbClr val="00B0F0"/>
                </a:solidFill>
                <a:latin typeface="Abadi" panose="020B0604020104020204" pitchFamily="34" charset="0"/>
              </a:rPr>
              <a:t>Comitato di Gestione (CG)</a:t>
            </a:r>
          </a:p>
        </p:txBody>
      </p:sp>
      <p:sp>
        <p:nvSpPr>
          <p:cNvPr id="12" name="CasellaDiTesto 11">
            <a:extLst>
              <a:ext uri="{FF2B5EF4-FFF2-40B4-BE49-F238E27FC236}">
                <a16:creationId xmlns:a16="http://schemas.microsoft.com/office/drawing/2014/main" id="{DB9423C6-FCD8-59C0-74CA-47EA34594D49}"/>
              </a:ext>
            </a:extLst>
          </p:cNvPr>
          <p:cNvSpPr txBox="1"/>
          <p:nvPr/>
        </p:nvSpPr>
        <p:spPr>
          <a:xfrm>
            <a:off x="5767661" y="337804"/>
            <a:ext cx="6120880" cy="830997"/>
          </a:xfrm>
          <a:prstGeom prst="rect">
            <a:avLst/>
          </a:prstGeom>
          <a:noFill/>
        </p:spPr>
        <p:txBody>
          <a:bodyPr wrap="square">
            <a:spAutoFit/>
          </a:bodyPr>
          <a:lstStyle/>
          <a:p>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la TFDD ed il CG</a:t>
            </a:r>
            <a:endParaRPr lang="en-US" dirty="0"/>
          </a:p>
        </p:txBody>
      </p:sp>
    </p:spTree>
    <p:extLst>
      <p:ext uri="{BB962C8B-B14F-4D97-AF65-F5344CB8AC3E}">
        <p14:creationId xmlns:p14="http://schemas.microsoft.com/office/powerpoint/2010/main" val="14376628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Laboratorio</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TEAMS</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sp>
        <p:nvSpPr>
          <p:cNvPr id="6" name="CasellaDiTesto 5">
            <a:extLst>
              <a:ext uri="{FF2B5EF4-FFF2-40B4-BE49-F238E27FC236}">
                <a16:creationId xmlns:a16="http://schemas.microsoft.com/office/drawing/2014/main" id="{2456452C-A24F-EEE8-F760-558FDE7ABD12}"/>
              </a:ext>
            </a:extLst>
          </p:cNvPr>
          <p:cNvSpPr txBox="1"/>
          <p:nvPr/>
        </p:nvSpPr>
        <p:spPr>
          <a:xfrm>
            <a:off x="4728356" y="753303"/>
            <a:ext cx="6097554" cy="523220"/>
          </a:xfrm>
          <a:prstGeom prst="rect">
            <a:avLst/>
          </a:prstGeom>
          <a:noFill/>
        </p:spPr>
        <p:txBody>
          <a:bodyPr wrap="square">
            <a:spAutoFit/>
          </a:bodyPr>
          <a:lstStyle/>
          <a:p>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a:t>
            </a:r>
            <a:r>
              <a:rPr kumimoji="0" lang="en-US" sz="2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Transizione</a:t>
            </a:r>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a:t>
            </a:r>
            <a:r>
              <a:rPr kumimoji="0" lang="en-US" sz="2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EnergeticA</a:t>
            </a:r>
            <a:r>
              <a:rPr lang="en-US" sz="2800" b="1" spc="-210" dirty="0">
                <a:solidFill>
                  <a:srgbClr val="FFFFFF"/>
                </a:solidFill>
                <a:latin typeface="Calibri Light" panose="020F0302020204030204"/>
                <a:ea typeface="Calibri" panose="020F0502020204030204" pitchFamily="34" charset="0"/>
                <a:cs typeface="Times New Roman" panose="02020603050405020304" pitchFamily="18" charset="0"/>
              </a:rPr>
              <a:t> </a:t>
            </a:r>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 </a:t>
            </a:r>
            <a:r>
              <a:rPr kumimoji="0" lang="en-US" sz="2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Mobilità</a:t>
            </a:r>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a:t>
            </a:r>
            <a:r>
              <a:rPr kumimoji="0" lang="en-US" sz="2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Sostenibile</a:t>
            </a:r>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a:t>
            </a:r>
            <a:endParaRPr lang="en-US" sz="2800" dirty="0"/>
          </a:p>
        </p:txBody>
      </p:sp>
      <p:sp>
        <p:nvSpPr>
          <p:cNvPr id="10" name="CasellaDiTesto 9">
            <a:extLst>
              <a:ext uri="{FF2B5EF4-FFF2-40B4-BE49-F238E27FC236}">
                <a16:creationId xmlns:a16="http://schemas.microsoft.com/office/drawing/2014/main" id="{54D93A3F-FDBA-5A2E-B71A-CA5C38626E13}"/>
              </a:ext>
            </a:extLst>
          </p:cNvPr>
          <p:cNvSpPr txBox="1"/>
          <p:nvPr/>
        </p:nvSpPr>
        <p:spPr>
          <a:xfrm>
            <a:off x="172829" y="1399053"/>
            <a:ext cx="11846342" cy="2616101"/>
          </a:xfrm>
          <a:prstGeom prst="rect">
            <a:avLst/>
          </a:prstGeom>
          <a:noFill/>
        </p:spPr>
        <p:txBody>
          <a:bodyPr wrap="square">
            <a:spAutoFit/>
          </a:bodyPr>
          <a:lstStyle/>
          <a:p>
            <a:pPr marL="285750" indent="-285750" algn="just">
              <a:spcAft>
                <a:spcPts val="1200"/>
              </a:spcAft>
              <a:buFont typeface="Wingdings" panose="05000000000000000000" pitchFamily="2" charset="2"/>
              <a:buChar char="q"/>
              <a:defRPr/>
            </a:pPr>
            <a:r>
              <a:rPr lang="it-IT" sz="1600" b="1" dirty="0">
                <a:solidFill>
                  <a:srgbClr val="002060"/>
                </a:solidFill>
                <a:latin typeface="Abadi" panose="020B0604020104020204" pitchFamily="34" charset="0"/>
              </a:rPr>
              <a:t>Obiettivo</a:t>
            </a:r>
            <a:r>
              <a:rPr lang="it-IT" sz="1600" dirty="0">
                <a:solidFill>
                  <a:srgbClr val="002060"/>
                </a:solidFill>
                <a:latin typeface="Abadi" panose="020B0604020104020204" pitchFamily="34" charset="0"/>
              </a:rPr>
              <a:t>: contribuire allo </a:t>
            </a:r>
            <a:r>
              <a:rPr lang="it-IT" sz="1600" b="1" dirty="0">
                <a:solidFill>
                  <a:srgbClr val="002060"/>
                </a:solidFill>
                <a:latin typeface="Abadi" panose="020B0604020104020204" pitchFamily="34" charset="0"/>
              </a:rPr>
              <a:t>sviluppo</a:t>
            </a:r>
            <a:r>
              <a:rPr lang="it-IT" sz="1600" dirty="0">
                <a:solidFill>
                  <a:srgbClr val="002060"/>
                </a:solidFill>
                <a:latin typeface="Abadi" panose="020B0604020104020204" pitchFamily="34" charset="0"/>
              </a:rPr>
              <a:t> e alla </a:t>
            </a:r>
            <a:r>
              <a:rPr lang="it-IT" sz="1600" b="1" dirty="0">
                <a:solidFill>
                  <a:srgbClr val="002060"/>
                </a:solidFill>
                <a:latin typeface="Abadi" panose="020B0604020104020204" pitchFamily="34" charset="0"/>
              </a:rPr>
              <a:t>validazione</a:t>
            </a:r>
            <a:r>
              <a:rPr lang="it-IT" sz="1600" dirty="0">
                <a:solidFill>
                  <a:srgbClr val="002060"/>
                </a:solidFill>
                <a:latin typeface="Abadi" panose="020B0604020104020204" pitchFamily="34" charset="0"/>
              </a:rPr>
              <a:t> di </a:t>
            </a:r>
            <a:r>
              <a:rPr lang="it-IT" sz="1600" b="1" dirty="0">
                <a:solidFill>
                  <a:srgbClr val="002060"/>
                </a:solidFill>
                <a:latin typeface="Abadi" panose="020B0604020104020204" pitchFamily="34" charset="0"/>
              </a:rPr>
              <a:t>nuove tecnologie </a:t>
            </a:r>
            <a:r>
              <a:rPr lang="it-IT" sz="1600" dirty="0">
                <a:solidFill>
                  <a:srgbClr val="002060"/>
                </a:solidFill>
                <a:latin typeface="Abadi" panose="020B0604020104020204" pitchFamily="34" charset="0"/>
              </a:rPr>
              <a:t>per la </a:t>
            </a:r>
            <a:r>
              <a:rPr lang="it-IT" sz="1600" b="1" dirty="0">
                <a:solidFill>
                  <a:srgbClr val="002060"/>
                </a:solidFill>
                <a:latin typeface="Abadi" panose="020B0604020104020204" pitchFamily="34" charset="0"/>
              </a:rPr>
              <a:t>riduzione dei consumi </a:t>
            </a:r>
            <a:r>
              <a:rPr lang="it-IT" sz="1600" dirty="0">
                <a:solidFill>
                  <a:srgbClr val="002060"/>
                </a:solidFill>
                <a:latin typeface="Abadi" panose="020B0604020104020204" pitchFamily="34" charset="0"/>
              </a:rPr>
              <a:t>e delle </a:t>
            </a:r>
            <a:r>
              <a:rPr lang="it-IT" sz="1600" b="1" dirty="0">
                <a:solidFill>
                  <a:srgbClr val="002060"/>
                </a:solidFill>
                <a:latin typeface="Abadi" panose="020B0604020104020204" pitchFamily="34" charset="0"/>
              </a:rPr>
              <a:t>emissioni di inquinanti </a:t>
            </a:r>
            <a:r>
              <a:rPr lang="it-IT" sz="1600" dirty="0">
                <a:solidFill>
                  <a:srgbClr val="002060"/>
                </a:solidFill>
                <a:latin typeface="Abadi" panose="020B0604020104020204" pitchFamily="34" charset="0"/>
              </a:rPr>
              <a:t>a sostegno della transizione energetica e della mobilità sostenibile.</a:t>
            </a:r>
          </a:p>
          <a:p>
            <a:pPr marL="800100" lvl="1" indent="-342900" algn="just">
              <a:spcAft>
                <a:spcPts val="1200"/>
              </a:spcAft>
              <a:buFont typeface="+mj-lt"/>
              <a:buAutoNum type="arabicPeriod"/>
              <a:defRPr/>
            </a:pPr>
            <a:r>
              <a:rPr lang="it-IT" sz="1600" b="1" dirty="0">
                <a:solidFill>
                  <a:srgbClr val="002060"/>
                </a:solidFill>
                <a:latin typeface="Abadi" panose="020B0604020104020204" pitchFamily="34" charset="0"/>
              </a:rPr>
              <a:t>Piattaforma di testing</a:t>
            </a:r>
            <a:r>
              <a:rPr lang="it-IT" sz="1600" dirty="0">
                <a:solidFill>
                  <a:srgbClr val="002060"/>
                </a:solidFill>
                <a:latin typeface="Abadi" panose="020B0604020104020204" pitchFamily="34" charset="0"/>
              </a:rPr>
              <a:t>: che consentirà l’impiego di differenti tipologie di combustibili verdi e vettori energetici (e.g., idrogeno, metanolo, ammoniaca, GN) per alimentare </a:t>
            </a:r>
            <a:r>
              <a:rPr lang="it-IT" sz="1600" dirty="0" err="1">
                <a:solidFill>
                  <a:srgbClr val="002060"/>
                </a:solidFill>
                <a:latin typeface="Abadi" panose="020B0604020104020204" pitchFamily="34" charset="0"/>
              </a:rPr>
              <a:t>Fuel</a:t>
            </a:r>
            <a:r>
              <a:rPr lang="it-IT" sz="1600" dirty="0">
                <a:solidFill>
                  <a:srgbClr val="002060"/>
                </a:solidFill>
                <a:latin typeface="Abadi" panose="020B0604020104020204" pitchFamily="34" charset="0"/>
              </a:rPr>
              <a:t> Cell (FC) e/o motori alternativi (H2-MACI) dotati di sistemi di accumulo di energia elettrica e termica (sistema per scopi cogenerativi)</a:t>
            </a:r>
          </a:p>
          <a:p>
            <a:pPr marL="800100" lvl="1" indent="-342900" algn="just">
              <a:spcAft>
                <a:spcPts val="1200"/>
              </a:spcAft>
              <a:buFont typeface="+mj-lt"/>
              <a:buAutoNum type="arabicPeriod"/>
              <a:defRPr/>
            </a:pPr>
            <a:r>
              <a:rPr lang="it-IT" sz="1600" b="1" dirty="0">
                <a:solidFill>
                  <a:srgbClr val="002060"/>
                </a:solidFill>
                <a:latin typeface="Abadi" panose="020B0604020104020204" pitchFamily="34" charset="0"/>
              </a:rPr>
              <a:t>Piattaforma per la prototipazione virtuale </a:t>
            </a:r>
            <a:r>
              <a:rPr lang="it-IT" sz="1600" dirty="0">
                <a:solidFill>
                  <a:srgbClr val="002060"/>
                </a:solidFill>
                <a:latin typeface="Abadi" panose="020B0604020104020204" pitchFamily="34" charset="0"/>
              </a:rPr>
              <a:t>dei modelli complessi, interconnessa alla precedente, capace, non solo di sviluppare il "gemello digitale" del sistema, ma di controllarlo, interagendo con l’hardware presente</a:t>
            </a:r>
          </a:p>
          <a:p>
            <a:pPr algn="just">
              <a:spcAft>
                <a:spcPts val="1200"/>
              </a:spcAft>
              <a:defRPr/>
            </a:pPr>
            <a:endParaRPr lang="en-US" sz="1600" dirty="0">
              <a:solidFill>
                <a:srgbClr val="002060"/>
              </a:solidFill>
              <a:latin typeface="Abadi" panose="020B0604020104020204" pitchFamily="34" charset="0"/>
            </a:endParaRPr>
          </a:p>
        </p:txBody>
      </p:sp>
    </p:spTree>
    <p:extLst>
      <p:ext uri="{BB962C8B-B14F-4D97-AF65-F5344CB8AC3E}">
        <p14:creationId xmlns:p14="http://schemas.microsoft.com/office/powerpoint/2010/main" val="233901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Laboratorio</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TEAMS</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sp>
        <p:nvSpPr>
          <p:cNvPr id="6" name="CasellaDiTesto 5">
            <a:extLst>
              <a:ext uri="{FF2B5EF4-FFF2-40B4-BE49-F238E27FC236}">
                <a16:creationId xmlns:a16="http://schemas.microsoft.com/office/drawing/2014/main" id="{2456452C-A24F-EEE8-F760-558FDE7ABD12}"/>
              </a:ext>
            </a:extLst>
          </p:cNvPr>
          <p:cNvSpPr txBox="1"/>
          <p:nvPr/>
        </p:nvSpPr>
        <p:spPr>
          <a:xfrm>
            <a:off x="4728356" y="753303"/>
            <a:ext cx="6097554" cy="523220"/>
          </a:xfrm>
          <a:prstGeom prst="rect">
            <a:avLst/>
          </a:prstGeom>
          <a:noFill/>
        </p:spPr>
        <p:txBody>
          <a:bodyPr wrap="square">
            <a:spAutoFit/>
          </a:bodyPr>
          <a:lstStyle/>
          <a:p>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a:t>
            </a:r>
            <a:r>
              <a:rPr kumimoji="0" lang="en-US" sz="2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Transizione</a:t>
            </a:r>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a:t>
            </a:r>
            <a:r>
              <a:rPr kumimoji="0" lang="en-US" sz="2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EnergeticA</a:t>
            </a:r>
            <a:r>
              <a:rPr lang="en-US" sz="2800" b="1" spc="-210" dirty="0">
                <a:solidFill>
                  <a:srgbClr val="FFFFFF"/>
                </a:solidFill>
                <a:latin typeface="Calibri Light" panose="020F0302020204030204"/>
                <a:ea typeface="Calibri" panose="020F0502020204030204" pitchFamily="34" charset="0"/>
                <a:cs typeface="Times New Roman" panose="02020603050405020304" pitchFamily="18" charset="0"/>
              </a:rPr>
              <a:t> </a:t>
            </a:r>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 </a:t>
            </a:r>
            <a:r>
              <a:rPr kumimoji="0" lang="en-US" sz="2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Mobilità</a:t>
            </a:r>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a:t>
            </a:r>
            <a:r>
              <a:rPr kumimoji="0" lang="en-US" sz="2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Sostenibile</a:t>
            </a:r>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a:t>
            </a:r>
            <a:endParaRPr lang="en-US" sz="2800" dirty="0"/>
          </a:p>
        </p:txBody>
      </p:sp>
      <p:pic>
        <p:nvPicPr>
          <p:cNvPr id="7" name="Immagine 6">
            <a:extLst>
              <a:ext uri="{FF2B5EF4-FFF2-40B4-BE49-F238E27FC236}">
                <a16:creationId xmlns:a16="http://schemas.microsoft.com/office/drawing/2014/main" id="{433AF8FC-96CD-86BC-D707-75F2E4CAD464}"/>
              </a:ext>
            </a:extLst>
          </p:cNvPr>
          <p:cNvPicPr>
            <a:picLocks noChangeAspect="1"/>
          </p:cNvPicPr>
          <p:nvPr/>
        </p:nvPicPr>
        <p:blipFill>
          <a:blip r:embed="rId3"/>
          <a:stretch>
            <a:fillRect/>
          </a:stretch>
        </p:blipFill>
        <p:spPr>
          <a:xfrm rot="5400000">
            <a:off x="6803558" y="1471679"/>
            <a:ext cx="3898399" cy="6858000"/>
          </a:xfrm>
          <a:prstGeom prst="rect">
            <a:avLst/>
          </a:prstGeom>
        </p:spPr>
      </p:pic>
      <p:pic>
        <p:nvPicPr>
          <p:cNvPr id="5" name="Immagine 4">
            <a:extLst>
              <a:ext uri="{FF2B5EF4-FFF2-40B4-BE49-F238E27FC236}">
                <a16:creationId xmlns:a16="http://schemas.microsoft.com/office/drawing/2014/main" id="{26F25C39-B198-0462-6620-510A1A54360A}"/>
              </a:ext>
            </a:extLst>
          </p:cNvPr>
          <p:cNvPicPr>
            <a:picLocks noChangeAspect="1"/>
          </p:cNvPicPr>
          <p:nvPr/>
        </p:nvPicPr>
        <p:blipFill>
          <a:blip r:embed="rId4"/>
          <a:stretch>
            <a:fillRect/>
          </a:stretch>
        </p:blipFill>
        <p:spPr>
          <a:xfrm>
            <a:off x="20429" y="1796119"/>
            <a:ext cx="6120914" cy="3475021"/>
          </a:xfrm>
          <a:prstGeom prst="rect">
            <a:avLst/>
          </a:prstGeom>
        </p:spPr>
      </p:pic>
      <p:sp>
        <p:nvSpPr>
          <p:cNvPr id="8" name="CasellaDiTesto 7">
            <a:extLst>
              <a:ext uri="{FF2B5EF4-FFF2-40B4-BE49-F238E27FC236}">
                <a16:creationId xmlns:a16="http://schemas.microsoft.com/office/drawing/2014/main" id="{4A2F876B-CBF5-0E9B-64FF-BA55B4DD2F80}"/>
              </a:ext>
            </a:extLst>
          </p:cNvPr>
          <p:cNvSpPr txBox="1"/>
          <p:nvPr/>
        </p:nvSpPr>
        <p:spPr>
          <a:xfrm>
            <a:off x="97277" y="1441106"/>
            <a:ext cx="6111550" cy="369332"/>
          </a:xfrm>
          <a:prstGeom prst="rect">
            <a:avLst/>
          </a:prstGeom>
          <a:noFill/>
        </p:spPr>
        <p:txBody>
          <a:bodyPr wrap="square">
            <a:spAutoFit/>
          </a:bodyPr>
          <a:lstStyle/>
          <a:p>
            <a:pPr algn="just">
              <a:spcAft>
                <a:spcPts val="600"/>
              </a:spcAft>
              <a:defRPr/>
            </a:pPr>
            <a:r>
              <a:rPr lang="it-IT" dirty="0">
                <a:solidFill>
                  <a:srgbClr val="00B0F0"/>
                </a:solidFill>
                <a:latin typeface="Abadi" panose="020B0604020104020204" pitchFamily="34" charset="0"/>
              </a:rPr>
              <a:t>Infografica Laboratorio TEAMS</a:t>
            </a:r>
          </a:p>
        </p:txBody>
      </p:sp>
      <p:sp>
        <p:nvSpPr>
          <p:cNvPr id="9" name="CasellaDiTesto 8">
            <a:extLst>
              <a:ext uri="{FF2B5EF4-FFF2-40B4-BE49-F238E27FC236}">
                <a16:creationId xmlns:a16="http://schemas.microsoft.com/office/drawing/2014/main" id="{96A4A998-E944-40DB-5390-40D6649FD62B}"/>
              </a:ext>
            </a:extLst>
          </p:cNvPr>
          <p:cNvSpPr txBox="1"/>
          <p:nvPr/>
        </p:nvSpPr>
        <p:spPr>
          <a:xfrm>
            <a:off x="6507602" y="2552441"/>
            <a:ext cx="4627123" cy="369332"/>
          </a:xfrm>
          <a:prstGeom prst="rect">
            <a:avLst/>
          </a:prstGeom>
          <a:noFill/>
        </p:spPr>
        <p:txBody>
          <a:bodyPr wrap="square">
            <a:spAutoFit/>
          </a:bodyPr>
          <a:lstStyle/>
          <a:p>
            <a:pPr algn="ctr">
              <a:spcAft>
                <a:spcPts val="600"/>
              </a:spcAft>
              <a:defRPr/>
            </a:pPr>
            <a:r>
              <a:rPr lang="it-IT" dirty="0">
                <a:solidFill>
                  <a:srgbClr val="00B0F0"/>
                </a:solidFill>
                <a:latin typeface="Abadi" panose="020B0604020104020204" pitchFamily="34" charset="0"/>
              </a:rPr>
              <a:t>Schema di funzionamento del Laboratorio</a:t>
            </a:r>
          </a:p>
        </p:txBody>
      </p:sp>
    </p:spTree>
    <p:extLst>
      <p:ext uri="{BB962C8B-B14F-4D97-AF65-F5344CB8AC3E}">
        <p14:creationId xmlns:p14="http://schemas.microsoft.com/office/powerpoint/2010/main" val="6771519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Laboratorio</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TEAMS</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sp>
        <p:nvSpPr>
          <p:cNvPr id="6" name="CasellaDiTesto 5">
            <a:extLst>
              <a:ext uri="{FF2B5EF4-FFF2-40B4-BE49-F238E27FC236}">
                <a16:creationId xmlns:a16="http://schemas.microsoft.com/office/drawing/2014/main" id="{2456452C-A24F-EEE8-F760-558FDE7ABD12}"/>
              </a:ext>
            </a:extLst>
          </p:cNvPr>
          <p:cNvSpPr txBox="1"/>
          <p:nvPr/>
        </p:nvSpPr>
        <p:spPr>
          <a:xfrm>
            <a:off x="4728356" y="753303"/>
            <a:ext cx="6097554" cy="523220"/>
          </a:xfrm>
          <a:prstGeom prst="rect">
            <a:avLst/>
          </a:prstGeom>
          <a:noFill/>
        </p:spPr>
        <p:txBody>
          <a:bodyPr wrap="square">
            <a:spAutoFit/>
          </a:bodyPr>
          <a:lstStyle/>
          <a:p>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a:t>
            </a:r>
            <a:r>
              <a:rPr kumimoji="0" lang="en-US" sz="2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Transizione</a:t>
            </a:r>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a:t>
            </a:r>
            <a:r>
              <a:rPr kumimoji="0" lang="en-US" sz="2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EnergeticA</a:t>
            </a:r>
            <a:r>
              <a:rPr lang="en-US" sz="2800" b="1" spc="-210" dirty="0">
                <a:solidFill>
                  <a:srgbClr val="FFFFFF"/>
                </a:solidFill>
                <a:latin typeface="Calibri Light" panose="020F0302020204030204"/>
                <a:ea typeface="Calibri" panose="020F0502020204030204" pitchFamily="34" charset="0"/>
                <a:cs typeface="Times New Roman" panose="02020603050405020304" pitchFamily="18" charset="0"/>
              </a:rPr>
              <a:t> </a:t>
            </a:r>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 </a:t>
            </a:r>
            <a:r>
              <a:rPr kumimoji="0" lang="en-US" sz="2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Mobilità</a:t>
            </a:r>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a:t>
            </a:r>
            <a:r>
              <a:rPr kumimoji="0" lang="en-US" sz="2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Sostenibile</a:t>
            </a:r>
            <a:r>
              <a:rPr kumimoji="0" lang="en-US" sz="2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a:t>
            </a:r>
            <a:endParaRPr lang="en-US" sz="2800" dirty="0"/>
          </a:p>
        </p:txBody>
      </p:sp>
      <p:sp>
        <p:nvSpPr>
          <p:cNvPr id="8" name="CasellaDiTesto 7">
            <a:extLst>
              <a:ext uri="{FF2B5EF4-FFF2-40B4-BE49-F238E27FC236}">
                <a16:creationId xmlns:a16="http://schemas.microsoft.com/office/drawing/2014/main" id="{4A2F876B-CBF5-0E9B-64FF-BA55B4DD2F80}"/>
              </a:ext>
            </a:extLst>
          </p:cNvPr>
          <p:cNvSpPr txBox="1"/>
          <p:nvPr/>
        </p:nvSpPr>
        <p:spPr>
          <a:xfrm>
            <a:off x="97277" y="1441106"/>
            <a:ext cx="10311754" cy="369332"/>
          </a:xfrm>
          <a:prstGeom prst="rect">
            <a:avLst/>
          </a:prstGeom>
          <a:noFill/>
        </p:spPr>
        <p:txBody>
          <a:bodyPr wrap="square">
            <a:spAutoFit/>
          </a:bodyPr>
          <a:lstStyle/>
          <a:p>
            <a:pPr algn="just">
              <a:spcAft>
                <a:spcPts val="600"/>
              </a:spcAft>
              <a:defRPr/>
            </a:pPr>
            <a:r>
              <a:rPr lang="it-IT" dirty="0">
                <a:solidFill>
                  <a:srgbClr val="00B0F0"/>
                </a:solidFill>
                <a:latin typeface="Abadi" panose="020B0604020104020204" pitchFamily="34" charset="0"/>
              </a:rPr>
              <a:t>Planimetria ed organizzazione dei locali destinati al Laboratorio (sede di Via Claudio)</a:t>
            </a:r>
          </a:p>
        </p:txBody>
      </p:sp>
      <p:pic>
        <p:nvPicPr>
          <p:cNvPr id="10" name="Immagine 9">
            <a:extLst>
              <a:ext uri="{FF2B5EF4-FFF2-40B4-BE49-F238E27FC236}">
                <a16:creationId xmlns:a16="http://schemas.microsoft.com/office/drawing/2014/main" id="{2555516B-10C7-D817-7AEA-C4A281F275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942" y="2205090"/>
            <a:ext cx="5937885" cy="4084955"/>
          </a:xfrm>
          <a:prstGeom prst="rect">
            <a:avLst/>
          </a:prstGeom>
          <a:noFill/>
        </p:spPr>
      </p:pic>
      <p:pic>
        <p:nvPicPr>
          <p:cNvPr id="5" name="Immagine 4">
            <a:extLst>
              <a:ext uri="{FF2B5EF4-FFF2-40B4-BE49-F238E27FC236}">
                <a16:creationId xmlns:a16="http://schemas.microsoft.com/office/drawing/2014/main" id="{C82ACA47-7AA2-B9EA-A419-443922E5FDF5}"/>
              </a:ext>
            </a:extLst>
          </p:cNvPr>
          <p:cNvPicPr>
            <a:picLocks noChangeAspect="1"/>
          </p:cNvPicPr>
          <p:nvPr/>
        </p:nvPicPr>
        <p:blipFill>
          <a:blip r:embed="rId4"/>
          <a:stretch>
            <a:fillRect/>
          </a:stretch>
        </p:blipFill>
        <p:spPr>
          <a:xfrm>
            <a:off x="6104606" y="1810781"/>
            <a:ext cx="5870957" cy="4932091"/>
          </a:xfrm>
          <a:prstGeom prst="rect">
            <a:avLst/>
          </a:prstGeom>
        </p:spPr>
      </p:pic>
    </p:spTree>
    <p:extLst>
      <p:ext uri="{BB962C8B-B14F-4D97-AF65-F5344CB8AC3E}">
        <p14:creationId xmlns:p14="http://schemas.microsoft.com/office/powerpoint/2010/main" val="33943872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Attività</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didattiche</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di </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elevata</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qualificazione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sp>
        <p:nvSpPr>
          <p:cNvPr id="5" name="CasellaDiTesto 4">
            <a:extLst>
              <a:ext uri="{FF2B5EF4-FFF2-40B4-BE49-F238E27FC236}">
                <a16:creationId xmlns:a16="http://schemas.microsoft.com/office/drawing/2014/main" id="{7EA63843-5ADD-8208-AADC-CD4EDF7EB148}"/>
              </a:ext>
            </a:extLst>
          </p:cNvPr>
          <p:cNvSpPr txBox="1"/>
          <p:nvPr/>
        </p:nvSpPr>
        <p:spPr>
          <a:xfrm>
            <a:off x="172829" y="1399053"/>
            <a:ext cx="11846342" cy="1938992"/>
          </a:xfrm>
          <a:prstGeom prst="rect">
            <a:avLst/>
          </a:prstGeom>
          <a:noFill/>
        </p:spPr>
        <p:txBody>
          <a:bodyPr wrap="square">
            <a:spAutoFit/>
          </a:bodyPr>
          <a:lstStyle/>
          <a:p>
            <a:pPr marL="285750" indent="-285750" algn="just">
              <a:spcAft>
                <a:spcPts val="1200"/>
              </a:spcAft>
              <a:buFont typeface="Wingdings" panose="05000000000000000000" pitchFamily="2" charset="2"/>
              <a:buChar char="q"/>
              <a:defRPr/>
            </a:pPr>
            <a:r>
              <a:rPr lang="it-IT" sz="1600" dirty="0">
                <a:solidFill>
                  <a:srgbClr val="002060"/>
                </a:solidFill>
                <a:latin typeface="Abadi" panose="020B0604020104020204" pitchFamily="34" charset="0"/>
              </a:rPr>
              <a:t>Il DII intende perseguire l’obiettivo di </a:t>
            </a:r>
            <a:r>
              <a:rPr lang="it-IT" sz="1600" b="1" dirty="0">
                <a:solidFill>
                  <a:srgbClr val="002060"/>
                </a:solidFill>
                <a:latin typeface="Abadi" panose="020B0604020104020204" pitchFamily="34" charset="0"/>
              </a:rPr>
              <a:t>migliorare l’attrattività</a:t>
            </a:r>
            <a:r>
              <a:rPr lang="it-IT" sz="1600" dirty="0">
                <a:solidFill>
                  <a:srgbClr val="002060"/>
                </a:solidFill>
                <a:latin typeface="Abadi" panose="020B0604020104020204" pitchFamily="34" charset="0"/>
              </a:rPr>
              <a:t> e l’</a:t>
            </a:r>
            <a:r>
              <a:rPr lang="it-IT" sz="1600" b="1" dirty="0">
                <a:solidFill>
                  <a:srgbClr val="002060"/>
                </a:solidFill>
                <a:latin typeface="Abadi" panose="020B0604020104020204" pitchFamily="34" charset="0"/>
              </a:rPr>
              <a:t>internazionalizzazione</a:t>
            </a:r>
            <a:r>
              <a:rPr lang="it-IT" sz="1600" dirty="0">
                <a:solidFill>
                  <a:srgbClr val="002060"/>
                </a:solidFill>
                <a:latin typeface="Abadi" panose="020B0604020104020204" pitchFamily="34" charset="0"/>
              </a:rPr>
              <a:t> del dottorato attraverso azioni mirate, che riguardano la formazione e la mobilità degli studenti.</a:t>
            </a:r>
          </a:p>
          <a:p>
            <a:pPr marL="800100" lvl="1" indent="-342900" algn="just">
              <a:spcAft>
                <a:spcPts val="1200"/>
              </a:spcAft>
              <a:buFont typeface="+mj-lt"/>
              <a:buAutoNum type="arabicPeriod"/>
              <a:defRPr/>
            </a:pPr>
            <a:r>
              <a:rPr lang="it-IT" sz="1600" dirty="0">
                <a:solidFill>
                  <a:srgbClr val="002060"/>
                </a:solidFill>
                <a:latin typeface="Abadi" panose="020B0604020104020204" pitchFamily="34" charset="0"/>
              </a:rPr>
              <a:t>Finanziamento di una </a:t>
            </a:r>
            <a:r>
              <a:rPr lang="it-IT" sz="1600" b="1" dirty="0">
                <a:solidFill>
                  <a:srgbClr val="002060"/>
                </a:solidFill>
                <a:latin typeface="Abadi" panose="020B0604020104020204" pitchFamily="34" charset="0"/>
              </a:rPr>
              <a:t>Scuola intensiva internazionale di dottorato</a:t>
            </a:r>
            <a:r>
              <a:rPr lang="it-IT" sz="1600" dirty="0">
                <a:solidFill>
                  <a:srgbClr val="002060"/>
                </a:solidFill>
                <a:latin typeface="Abadi" panose="020B0604020104020204" pitchFamily="34" charset="0"/>
              </a:rPr>
              <a:t> ed </a:t>
            </a:r>
            <a:r>
              <a:rPr lang="it-IT" sz="1600" b="1" dirty="0">
                <a:solidFill>
                  <a:srgbClr val="002060"/>
                </a:solidFill>
                <a:latin typeface="Abadi" panose="020B0604020104020204" pitchFamily="34" charset="0"/>
              </a:rPr>
              <a:t>iniziative didattiche</a:t>
            </a:r>
            <a:r>
              <a:rPr lang="it-IT" sz="1600" dirty="0">
                <a:solidFill>
                  <a:srgbClr val="002060"/>
                </a:solidFill>
                <a:latin typeface="Abadi" panose="020B0604020104020204" pitchFamily="34" charset="0"/>
              </a:rPr>
              <a:t> da inserire stabilmente nell’offerta formativa dei dottorati in esso incardinati</a:t>
            </a:r>
          </a:p>
          <a:p>
            <a:pPr marL="800100" lvl="1" indent="-342900" algn="just">
              <a:spcAft>
                <a:spcPts val="1200"/>
              </a:spcAft>
              <a:buFont typeface="+mj-lt"/>
              <a:buAutoNum type="arabicPeriod"/>
              <a:defRPr/>
            </a:pPr>
            <a:r>
              <a:rPr lang="it-IT" sz="1600" dirty="0">
                <a:solidFill>
                  <a:srgbClr val="002060"/>
                </a:solidFill>
                <a:latin typeface="Abadi" panose="020B0604020104020204" pitchFamily="34" charset="0"/>
              </a:rPr>
              <a:t>Finanziamento della </a:t>
            </a:r>
            <a:r>
              <a:rPr lang="it-IT" sz="1600" b="1" dirty="0">
                <a:solidFill>
                  <a:srgbClr val="002060"/>
                </a:solidFill>
                <a:latin typeface="Abadi" panose="020B0604020104020204" pitchFamily="34" charset="0"/>
              </a:rPr>
              <a:t>mobilità internazionale di studenti di dottorato</a:t>
            </a:r>
            <a:r>
              <a:rPr lang="it-IT" sz="1600" dirty="0">
                <a:solidFill>
                  <a:srgbClr val="002060"/>
                </a:solidFill>
                <a:latin typeface="Abadi" panose="020B0604020104020204" pitchFamily="34" charset="0"/>
              </a:rPr>
              <a:t>, </a:t>
            </a:r>
            <a:r>
              <a:rPr lang="it-IT" sz="1600" i="1" dirty="0">
                <a:solidFill>
                  <a:srgbClr val="002060"/>
                </a:solidFill>
                <a:latin typeface="Abadi" panose="020B0604020104020204" pitchFamily="34" charset="0"/>
              </a:rPr>
              <a:t>incoming</a:t>
            </a:r>
            <a:r>
              <a:rPr lang="it-IT" sz="1600" dirty="0">
                <a:solidFill>
                  <a:srgbClr val="002060"/>
                </a:solidFill>
                <a:latin typeface="Abadi" panose="020B0604020104020204" pitchFamily="34" charset="0"/>
              </a:rPr>
              <a:t> ed </a:t>
            </a:r>
            <a:r>
              <a:rPr lang="it-IT" sz="1600" i="1" dirty="0" err="1">
                <a:solidFill>
                  <a:srgbClr val="002060"/>
                </a:solidFill>
                <a:latin typeface="Abadi" panose="020B0604020104020204" pitchFamily="34" charset="0"/>
              </a:rPr>
              <a:t>outgoing</a:t>
            </a:r>
            <a:r>
              <a:rPr lang="it-IT" sz="1600" dirty="0">
                <a:solidFill>
                  <a:srgbClr val="002060"/>
                </a:solidFill>
                <a:latin typeface="Abadi" panose="020B0604020104020204" pitchFamily="34" charset="0"/>
              </a:rPr>
              <a:t>, attraverso accordi di co-tutela con Atenei stranieri</a:t>
            </a:r>
            <a:endParaRPr lang="en-US" sz="1600" dirty="0">
              <a:solidFill>
                <a:srgbClr val="002060"/>
              </a:solidFill>
              <a:latin typeface="Abadi" panose="020B0604020104020204" pitchFamily="34" charset="0"/>
            </a:endParaRPr>
          </a:p>
        </p:txBody>
      </p:sp>
    </p:spTree>
    <p:extLst>
      <p:ext uri="{BB962C8B-B14F-4D97-AF65-F5344CB8AC3E}">
        <p14:creationId xmlns:p14="http://schemas.microsoft.com/office/powerpoint/2010/main" val="197459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Piano di </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reclutamento</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sp>
        <p:nvSpPr>
          <p:cNvPr id="5" name="CasellaDiTesto 4">
            <a:extLst>
              <a:ext uri="{FF2B5EF4-FFF2-40B4-BE49-F238E27FC236}">
                <a16:creationId xmlns:a16="http://schemas.microsoft.com/office/drawing/2014/main" id="{7EA63843-5ADD-8208-AADC-CD4EDF7EB148}"/>
              </a:ext>
            </a:extLst>
          </p:cNvPr>
          <p:cNvSpPr txBox="1"/>
          <p:nvPr/>
        </p:nvSpPr>
        <p:spPr>
          <a:xfrm>
            <a:off x="172829" y="1399053"/>
            <a:ext cx="11846342" cy="2277547"/>
          </a:xfrm>
          <a:prstGeom prst="rect">
            <a:avLst/>
          </a:prstGeom>
          <a:noFill/>
        </p:spPr>
        <p:txBody>
          <a:bodyPr wrap="square">
            <a:spAutoFit/>
          </a:bodyPr>
          <a:lstStyle/>
          <a:p>
            <a:pPr marL="285750" indent="-285750" algn="just">
              <a:spcAft>
                <a:spcPts val="1200"/>
              </a:spcAft>
              <a:buFont typeface="Wingdings" panose="05000000000000000000" pitchFamily="2" charset="2"/>
              <a:buChar char="q"/>
              <a:defRPr/>
            </a:pPr>
            <a:r>
              <a:rPr lang="it-IT" sz="1600" b="1" dirty="0">
                <a:solidFill>
                  <a:srgbClr val="002060"/>
                </a:solidFill>
                <a:latin typeface="Abadi" panose="020B0604020104020204" pitchFamily="34" charset="0"/>
              </a:rPr>
              <a:t>Obiettivo:</a:t>
            </a:r>
            <a:r>
              <a:rPr lang="it-IT" sz="1600" dirty="0">
                <a:solidFill>
                  <a:srgbClr val="002060"/>
                </a:solidFill>
                <a:latin typeface="Abadi" panose="020B0604020104020204" pitchFamily="34" charset="0"/>
              </a:rPr>
              <a:t> rafforzare le aree di eccellenza del DII, con l’innesto di personale giovane, ma di elevata qualità scientifica, che permetta l’utilizzo ottimale delle infrastrutture del laboratorio TEAMS, attraverso la creazione di gruppi di ricerca multidisciplinari, che potranno produrre conoscenza ed innovazione, favorendo la partecipazione a grandi progetti competitivi nazionali ed internazionali e migliorando le attività di didattica, di trasferimento tecnologico e di terza missione del DII.</a:t>
            </a:r>
          </a:p>
          <a:p>
            <a:pPr marL="800100" lvl="1" indent="-342900" algn="just">
              <a:spcAft>
                <a:spcPts val="1200"/>
              </a:spcAft>
              <a:buFont typeface="Arial" panose="020B0604020202020204" pitchFamily="34" charset="0"/>
              <a:buChar char="•"/>
              <a:defRPr/>
            </a:pPr>
            <a:r>
              <a:rPr lang="it-IT" sz="1600" dirty="0">
                <a:solidFill>
                  <a:srgbClr val="002060"/>
                </a:solidFill>
                <a:latin typeface="Abadi" panose="020B0604020104020204" pitchFamily="34" charset="0"/>
              </a:rPr>
              <a:t>2 Professori Associati</a:t>
            </a:r>
          </a:p>
          <a:p>
            <a:pPr marL="800100" lvl="1" indent="-342900" algn="just">
              <a:spcAft>
                <a:spcPts val="1200"/>
              </a:spcAft>
              <a:buFont typeface="Arial" panose="020B0604020202020204" pitchFamily="34" charset="0"/>
              <a:buChar char="•"/>
              <a:defRPr/>
            </a:pPr>
            <a:r>
              <a:rPr lang="it-IT" sz="1600" dirty="0">
                <a:solidFill>
                  <a:srgbClr val="002060"/>
                </a:solidFill>
                <a:latin typeface="Abadi" panose="020B0604020104020204" pitchFamily="34" charset="0"/>
              </a:rPr>
              <a:t>4 Ricercatori a Tempo Determinato di tipo B</a:t>
            </a:r>
          </a:p>
          <a:p>
            <a:pPr marL="800100" lvl="1" indent="-342900" algn="just">
              <a:spcAft>
                <a:spcPts val="1200"/>
              </a:spcAft>
              <a:buFont typeface="Arial" panose="020B0604020202020204" pitchFamily="34" charset="0"/>
              <a:buChar char="•"/>
              <a:defRPr/>
            </a:pPr>
            <a:r>
              <a:rPr lang="it-IT" sz="1600" dirty="0">
                <a:solidFill>
                  <a:srgbClr val="002060"/>
                </a:solidFill>
                <a:latin typeface="Abadi" panose="020B0604020104020204" pitchFamily="34" charset="0"/>
              </a:rPr>
              <a:t>1 Tecnico di categoria D, dedicato esclusivamente al Laboratorio TEAMS</a:t>
            </a:r>
            <a:endParaRPr lang="en-US" sz="1600" dirty="0">
              <a:solidFill>
                <a:srgbClr val="002060"/>
              </a:solidFill>
              <a:latin typeface="Abadi" panose="020B0604020104020204" pitchFamily="34" charset="0"/>
            </a:endParaRPr>
          </a:p>
        </p:txBody>
      </p:sp>
      <p:sp>
        <p:nvSpPr>
          <p:cNvPr id="7" name="CasellaDiTesto 6">
            <a:extLst>
              <a:ext uri="{FF2B5EF4-FFF2-40B4-BE49-F238E27FC236}">
                <a16:creationId xmlns:a16="http://schemas.microsoft.com/office/drawing/2014/main" id="{E95B402D-ADAF-A8AD-8DCA-EDB149093580}"/>
              </a:ext>
            </a:extLst>
          </p:cNvPr>
          <p:cNvSpPr txBox="1"/>
          <p:nvPr/>
        </p:nvSpPr>
        <p:spPr>
          <a:xfrm>
            <a:off x="172829" y="3818403"/>
            <a:ext cx="11846342" cy="584775"/>
          </a:xfrm>
          <a:prstGeom prst="rect">
            <a:avLst/>
          </a:prstGeom>
          <a:noFill/>
        </p:spPr>
        <p:txBody>
          <a:bodyPr wrap="square">
            <a:spAutoFit/>
          </a:bodyPr>
          <a:lstStyle/>
          <a:p>
            <a:pPr marL="285750" indent="-285750" algn="just">
              <a:spcAft>
                <a:spcPts val="1200"/>
              </a:spcAft>
              <a:buFont typeface="Wingdings" panose="05000000000000000000" pitchFamily="2" charset="2"/>
              <a:buChar char="q"/>
              <a:defRPr/>
            </a:pPr>
            <a:r>
              <a:rPr lang="it-IT" sz="1600" dirty="0">
                <a:solidFill>
                  <a:srgbClr val="002060"/>
                </a:solidFill>
                <a:latin typeface="Abadi" panose="020B0604020104020204" pitchFamily="34" charset="0"/>
              </a:rPr>
              <a:t>I profili dettagliati del personale da reclutare saranno definiti dalla CIMV, dando importanza alla produzione scientifica ed anche alla capacità di attrarre finanziamenti nazionali ed internazionali.</a:t>
            </a:r>
            <a:endParaRPr lang="en-US" sz="1600" dirty="0">
              <a:solidFill>
                <a:srgbClr val="002060"/>
              </a:solidFill>
              <a:latin typeface="Abadi" panose="020B0604020104020204" pitchFamily="34" charset="0"/>
            </a:endParaRPr>
          </a:p>
        </p:txBody>
      </p:sp>
      <p:sp>
        <p:nvSpPr>
          <p:cNvPr id="9" name="CasellaDiTesto 8">
            <a:extLst>
              <a:ext uri="{FF2B5EF4-FFF2-40B4-BE49-F238E27FC236}">
                <a16:creationId xmlns:a16="http://schemas.microsoft.com/office/drawing/2014/main" id="{93337FF3-5F1E-8C56-3F2D-C3DCAC252EDF}"/>
              </a:ext>
            </a:extLst>
          </p:cNvPr>
          <p:cNvSpPr txBox="1"/>
          <p:nvPr/>
        </p:nvSpPr>
        <p:spPr>
          <a:xfrm>
            <a:off x="172829" y="4685178"/>
            <a:ext cx="11846342" cy="584775"/>
          </a:xfrm>
          <a:prstGeom prst="rect">
            <a:avLst/>
          </a:prstGeom>
          <a:noFill/>
        </p:spPr>
        <p:txBody>
          <a:bodyPr wrap="square">
            <a:spAutoFit/>
          </a:bodyPr>
          <a:lstStyle/>
          <a:p>
            <a:pPr marL="285750" indent="-285750" algn="just">
              <a:spcAft>
                <a:spcPts val="1200"/>
              </a:spcAft>
              <a:buFont typeface="Wingdings" panose="05000000000000000000" pitchFamily="2" charset="2"/>
              <a:buChar char="q"/>
              <a:defRPr/>
            </a:pPr>
            <a:r>
              <a:rPr lang="it-IT" sz="1600" dirty="0">
                <a:solidFill>
                  <a:srgbClr val="002060"/>
                </a:solidFill>
                <a:latin typeface="Abadi" panose="020B0604020104020204" pitchFamily="34" charset="0"/>
              </a:rPr>
              <a:t>Il personale reclutato, oltre ad essere inserito sin da subito all’interno dei gruppi di ricerca dei singoli SSD, sarà coinvolto, all’interno della TFDD, nelle attività del laboratorio TEAMS, all’interno di gruppi multidisciplinari.</a:t>
            </a:r>
            <a:endParaRPr lang="en-US" sz="1600" dirty="0">
              <a:solidFill>
                <a:srgbClr val="002060"/>
              </a:solidFill>
              <a:latin typeface="Abadi" panose="020B0604020104020204" pitchFamily="34" charset="0"/>
            </a:endParaRPr>
          </a:p>
        </p:txBody>
      </p:sp>
      <p:sp>
        <p:nvSpPr>
          <p:cNvPr id="10" name="CasellaDiTesto 9">
            <a:extLst>
              <a:ext uri="{FF2B5EF4-FFF2-40B4-BE49-F238E27FC236}">
                <a16:creationId xmlns:a16="http://schemas.microsoft.com/office/drawing/2014/main" id="{08E98F0F-B44E-473D-A2E8-C33C7D06D30A}"/>
              </a:ext>
            </a:extLst>
          </p:cNvPr>
          <p:cNvSpPr txBox="1"/>
          <p:nvPr/>
        </p:nvSpPr>
        <p:spPr>
          <a:xfrm>
            <a:off x="172829" y="5532903"/>
            <a:ext cx="11846342" cy="338554"/>
          </a:xfrm>
          <a:prstGeom prst="rect">
            <a:avLst/>
          </a:prstGeom>
          <a:noFill/>
        </p:spPr>
        <p:txBody>
          <a:bodyPr wrap="square">
            <a:spAutoFit/>
          </a:bodyPr>
          <a:lstStyle/>
          <a:p>
            <a:pPr marL="285750" indent="-285750" algn="just">
              <a:spcAft>
                <a:spcPts val="1200"/>
              </a:spcAft>
              <a:buFont typeface="Wingdings" panose="05000000000000000000" pitchFamily="2" charset="2"/>
              <a:buChar char="q"/>
              <a:defRPr/>
            </a:pPr>
            <a:r>
              <a:rPr lang="it-IT" sz="1600" dirty="0">
                <a:solidFill>
                  <a:srgbClr val="002060"/>
                </a:solidFill>
                <a:latin typeface="Abadi" panose="020B0604020104020204" pitchFamily="34" charset="0"/>
              </a:rPr>
              <a:t>Si prevede di completare il piano di reclutamento nel primo triennio (2023-2025).</a:t>
            </a:r>
            <a:endParaRPr lang="en-US" sz="1600" dirty="0">
              <a:solidFill>
                <a:srgbClr val="002060"/>
              </a:solidFill>
              <a:latin typeface="Abadi" panose="020B0604020104020204" pitchFamily="34" charset="0"/>
            </a:endParaRPr>
          </a:p>
        </p:txBody>
      </p:sp>
    </p:spTree>
    <p:extLst>
      <p:ext uri="{BB962C8B-B14F-4D97-AF65-F5344CB8AC3E}">
        <p14:creationId xmlns:p14="http://schemas.microsoft.com/office/powerpoint/2010/main" val="309380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D6DD5089-1385-D37E-0AF5-43BA6AB0B47B}"/>
              </a:ext>
            </a:extLst>
          </p:cNvPr>
          <p:cNvSpPr txBox="1"/>
          <p:nvPr/>
        </p:nvSpPr>
        <p:spPr>
          <a:xfrm>
            <a:off x="81064" y="1735363"/>
            <a:ext cx="9353550" cy="3297826"/>
          </a:xfrm>
          <a:prstGeom prst="rect">
            <a:avLst/>
          </a:prstGeom>
          <a:noFill/>
        </p:spPr>
        <p:txBody>
          <a:bodyPr wrap="square">
            <a:spAutoFit/>
          </a:bodyPr>
          <a:lstStyle/>
          <a:p>
            <a:pPr algn="just">
              <a:lnSpc>
                <a:spcPct val="107000"/>
              </a:lnSpc>
              <a:spcBef>
                <a:spcPts val="600"/>
              </a:spcBef>
              <a:spcAft>
                <a:spcPts val="600"/>
              </a:spcAft>
            </a:pPr>
            <a:r>
              <a:rPr lang="it-IT" dirty="0">
                <a:solidFill>
                  <a:srgbClr val="00B0F0"/>
                </a:solidFill>
                <a:effectLst/>
                <a:latin typeface="Abadi" panose="020B0604020104020204" pitchFamily="34" charset="0"/>
                <a:ea typeface="Calibri" panose="020F0502020204030204" pitchFamily="34" charset="0"/>
                <a:cs typeface="Times New Roman" panose="02020603050405020304" pitchFamily="18" charset="0"/>
              </a:rPr>
              <a:t>Primo triennio (2023-2025):</a:t>
            </a:r>
            <a:endParaRPr lang="en-US" dirty="0">
              <a:solidFill>
                <a:srgbClr val="00B0F0"/>
              </a:solidFill>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Wingdings" panose="05000000000000000000" pitchFamily="2" charset="2"/>
              <a:buChar char="q"/>
            </a:pPr>
            <a:r>
              <a:rPr lang="it-IT" sz="1600" dirty="0">
                <a:solidFill>
                  <a:srgbClr val="002060"/>
                </a:solidFill>
                <a:latin typeface="Abadi" panose="020B0604020104020204" pitchFamily="34" charset="0"/>
              </a:rPr>
              <a:t>Avvio lavori (2023) e completamento infrastruttura di ricerca (metà 2025).</a:t>
            </a:r>
            <a:endParaRPr lang="en-US" sz="1600" dirty="0">
              <a:solidFill>
                <a:srgbClr val="002060"/>
              </a:solidFill>
              <a:latin typeface="Abadi" panose="020B0604020104020204" pitchFamily="34" charset="0"/>
            </a:endParaRPr>
          </a:p>
          <a:p>
            <a:pPr marL="342900" lvl="0" indent="-342900" algn="just">
              <a:lnSpc>
                <a:spcPct val="107000"/>
              </a:lnSpc>
              <a:spcBef>
                <a:spcPts val="600"/>
              </a:spcBef>
              <a:spcAft>
                <a:spcPts val="600"/>
              </a:spcAft>
              <a:buFont typeface="Wingdings" panose="05000000000000000000" pitchFamily="2" charset="2"/>
              <a:buChar char="q"/>
            </a:pPr>
            <a:r>
              <a:rPr lang="it-IT" sz="1600" dirty="0">
                <a:solidFill>
                  <a:srgbClr val="002060"/>
                </a:solidFill>
                <a:latin typeface="Abadi" panose="020B0604020104020204" pitchFamily="34" charset="0"/>
              </a:rPr>
              <a:t>Testing dell’infrastruttura (fine 2025).</a:t>
            </a:r>
            <a:endParaRPr lang="en-US" sz="1600" dirty="0">
              <a:solidFill>
                <a:srgbClr val="002060"/>
              </a:solidFill>
              <a:latin typeface="Abadi" panose="020B0604020104020204" pitchFamily="34" charset="0"/>
            </a:endParaRPr>
          </a:p>
          <a:p>
            <a:pPr marL="342900" lvl="0" indent="-342900" algn="just">
              <a:lnSpc>
                <a:spcPct val="107000"/>
              </a:lnSpc>
              <a:spcBef>
                <a:spcPts val="600"/>
              </a:spcBef>
              <a:spcAft>
                <a:spcPts val="600"/>
              </a:spcAft>
              <a:buFont typeface="Wingdings" panose="05000000000000000000" pitchFamily="2" charset="2"/>
              <a:buChar char="q"/>
            </a:pPr>
            <a:r>
              <a:rPr lang="it-IT" sz="1600" dirty="0">
                <a:solidFill>
                  <a:srgbClr val="002060"/>
                </a:solidFill>
                <a:latin typeface="Abadi" panose="020B0604020104020204" pitchFamily="34" charset="0"/>
              </a:rPr>
              <a:t>Reclutamento personale dedicato.</a:t>
            </a:r>
            <a:endParaRPr lang="en-US" sz="1600" dirty="0">
              <a:solidFill>
                <a:srgbClr val="002060"/>
              </a:solidFill>
              <a:latin typeface="Abadi" panose="020B0604020104020204" pitchFamily="34" charset="0"/>
            </a:endParaRPr>
          </a:p>
          <a:p>
            <a:pPr marL="342900" lvl="0" indent="-342900" algn="just">
              <a:lnSpc>
                <a:spcPct val="107000"/>
              </a:lnSpc>
              <a:spcBef>
                <a:spcPts val="600"/>
              </a:spcBef>
              <a:spcAft>
                <a:spcPts val="600"/>
              </a:spcAft>
              <a:buFont typeface="Wingdings" panose="05000000000000000000" pitchFamily="2" charset="2"/>
              <a:buChar char="q"/>
            </a:pPr>
            <a:r>
              <a:rPr lang="it-IT" sz="1600" dirty="0">
                <a:solidFill>
                  <a:srgbClr val="002060"/>
                </a:solidFill>
                <a:latin typeface="Abadi" panose="020B0604020104020204" pitchFamily="34" charset="0"/>
              </a:rPr>
              <a:t>Definizione TFDD e avvio attività di ricerca.</a:t>
            </a:r>
            <a:endParaRPr lang="en-US" sz="1600" dirty="0">
              <a:solidFill>
                <a:srgbClr val="002060"/>
              </a:solidFill>
              <a:latin typeface="Abadi" panose="020B0604020104020204" pitchFamily="34" charset="0"/>
            </a:endParaRPr>
          </a:p>
          <a:p>
            <a:pPr marL="342900" lvl="0" indent="-342900" algn="just">
              <a:lnSpc>
                <a:spcPct val="107000"/>
              </a:lnSpc>
              <a:spcBef>
                <a:spcPts val="600"/>
              </a:spcBef>
              <a:spcAft>
                <a:spcPts val="600"/>
              </a:spcAft>
              <a:buFont typeface="Wingdings" panose="05000000000000000000" pitchFamily="2" charset="2"/>
              <a:buChar char="q"/>
            </a:pPr>
            <a:r>
              <a:rPr lang="it-IT" sz="1600" dirty="0">
                <a:solidFill>
                  <a:srgbClr val="002060"/>
                </a:solidFill>
                <a:latin typeface="Abadi" panose="020B0604020104020204" pitchFamily="34" charset="0"/>
              </a:rPr>
              <a:t>Individuazione di call a cui partecipare (2024).</a:t>
            </a:r>
            <a:endParaRPr lang="en-US" sz="1600" dirty="0">
              <a:solidFill>
                <a:srgbClr val="002060"/>
              </a:solidFill>
              <a:latin typeface="Abadi" panose="020B0604020104020204" pitchFamily="34" charset="0"/>
            </a:endParaRPr>
          </a:p>
          <a:p>
            <a:pPr marL="342900" lvl="0" indent="-342900" algn="just">
              <a:lnSpc>
                <a:spcPct val="107000"/>
              </a:lnSpc>
              <a:spcBef>
                <a:spcPts val="600"/>
              </a:spcBef>
              <a:spcAft>
                <a:spcPts val="600"/>
              </a:spcAft>
              <a:buFont typeface="Wingdings" panose="05000000000000000000" pitchFamily="2" charset="2"/>
              <a:buChar char="q"/>
            </a:pPr>
            <a:r>
              <a:rPr lang="it-IT" sz="1600" dirty="0">
                <a:solidFill>
                  <a:srgbClr val="002060"/>
                </a:solidFill>
                <a:latin typeface="Abadi" panose="020B0604020104020204" pitchFamily="34" charset="0"/>
              </a:rPr>
              <a:t>Scuola di Dottorato Internazionale e didattica di dottorato (2024).</a:t>
            </a:r>
            <a:endParaRPr lang="en-US" sz="1600" dirty="0">
              <a:solidFill>
                <a:srgbClr val="002060"/>
              </a:solidFill>
              <a:latin typeface="Abadi" panose="020B0604020104020204" pitchFamily="34" charset="0"/>
            </a:endParaRPr>
          </a:p>
          <a:p>
            <a:pPr marL="342900" lvl="0" indent="-342900" algn="just">
              <a:lnSpc>
                <a:spcPct val="107000"/>
              </a:lnSpc>
              <a:spcBef>
                <a:spcPts val="600"/>
              </a:spcBef>
              <a:spcAft>
                <a:spcPts val="600"/>
              </a:spcAft>
              <a:buFont typeface="Wingdings" panose="05000000000000000000" pitchFamily="2" charset="2"/>
              <a:buChar char="q"/>
            </a:pPr>
            <a:r>
              <a:rPr lang="it-IT" sz="1600" dirty="0">
                <a:solidFill>
                  <a:srgbClr val="002060"/>
                </a:solidFill>
                <a:latin typeface="Abadi" panose="020B0604020104020204" pitchFamily="34" charset="0"/>
              </a:rPr>
              <a:t>Progetti di co-tutela (dal 2023).</a:t>
            </a:r>
            <a:endParaRPr lang="en-US" sz="1600" dirty="0">
              <a:solidFill>
                <a:srgbClr val="002060"/>
              </a:solidFill>
              <a:latin typeface="Abadi" panose="020B0604020104020204" pitchFamily="34" charset="0"/>
            </a:endParaRPr>
          </a:p>
        </p:txBody>
      </p:sp>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Sviluppo</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a:t>
            </a:r>
            <a:r>
              <a:rPr lang="en-US" sz="4800" b="1" spc="-210" dirty="0">
                <a:solidFill>
                  <a:srgbClr val="FFFFFF"/>
                </a:solidFill>
                <a:latin typeface="Calibri Light" panose="020F0302020204030204"/>
                <a:ea typeface="Calibri" panose="020F0502020204030204" pitchFamily="34" charset="0"/>
                <a:cs typeface="Times New Roman" panose="02020603050405020304" pitchFamily="18" charset="0"/>
              </a:rPr>
              <a:t>t</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emporale</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delle</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a:t>
            </a:r>
            <a:r>
              <a:rPr lang="en-US" sz="4800" b="1" spc="-210" dirty="0">
                <a:solidFill>
                  <a:srgbClr val="FFFFFF"/>
                </a:solidFill>
                <a:latin typeface="Calibri Light" panose="020F0302020204030204"/>
                <a:ea typeface="Calibri" panose="020F0502020204030204" pitchFamily="34" charset="0"/>
                <a:cs typeface="Times New Roman" panose="02020603050405020304" pitchFamily="18" charset="0"/>
              </a:rPr>
              <a:t>a</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ttività</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di </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progetto</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sp>
        <p:nvSpPr>
          <p:cNvPr id="10" name="CasellaDiTesto 9">
            <a:extLst>
              <a:ext uri="{FF2B5EF4-FFF2-40B4-BE49-F238E27FC236}">
                <a16:creationId xmlns:a16="http://schemas.microsoft.com/office/drawing/2014/main" id="{300F30FA-DDB7-78A3-A61B-782873FE15C7}"/>
              </a:ext>
            </a:extLst>
          </p:cNvPr>
          <p:cNvSpPr txBox="1"/>
          <p:nvPr/>
        </p:nvSpPr>
        <p:spPr>
          <a:xfrm>
            <a:off x="7197860" y="1735363"/>
            <a:ext cx="4994140" cy="1891865"/>
          </a:xfrm>
          <a:prstGeom prst="rect">
            <a:avLst/>
          </a:prstGeom>
          <a:noFill/>
        </p:spPr>
        <p:txBody>
          <a:bodyPr wrap="square">
            <a:spAutoFit/>
          </a:bodyPr>
          <a:lstStyle/>
          <a:p>
            <a:pPr algn="just">
              <a:lnSpc>
                <a:spcPct val="107000"/>
              </a:lnSpc>
              <a:spcBef>
                <a:spcPts val="600"/>
              </a:spcBef>
              <a:spcAft>
                <a:spcPts val="600"/>
              </a:spcAft>
            </a:pPr>
            <a:r>
              <a:rPr lang="it-IT" dirty="0">
                <a:solidFill>
                  <a:srgbClr val="00B0F0"/>
                </a:solidFill>
                <a:effectLst/>
                <a:latin typeface="Abadi" panose="020B0604020104020204" pitchFamily="34" charset="0"/>
                <a:ea typeface="Calibri" panose="020F0502020204030204" pitchFamily="34" charset="0"/>
                <a:cs typeface="Times New Roman" panose="02020603050405020304" pitchFamily="18" charset="0"/>
              </a:rPr>
              <a:t>Secondo biennio (2026-2027):</a:t>
            </a:r>
            <a:endParaRPr lang="en-US" dirty="0">
              <a:solidFill>
                <a:srgbClr val="00B0F0"/>
              </a:solidFill>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Wingdings" panose="05000000000000000000" pitchFamily="2" charset="2"/>
              <a:buChar char="q"/>
            </a:pPr>
            <a:r>
              <a:rPr lang="it-IT" sz="1600" dirty="0">
                <a:solidFill>
                  <a:srgbClr val="002060"/>
                </a:solidFill>
                <a:latin typeface="Abadi" panose="020B0604020104020204" pitchFamily="34" charset="0"/>
              </a:rPr>
              <a:t>Avvio progetti di ricerca della TFDD.</a:t>
            </a:r>
            <a:endParaRPr lang="en-US" sz="1600" dirty="0">
              <a:solidFill>
                <a:srgbClr val="002060"/>
              </a:solidFill>
              <a:latin typeface="Abadi" panose="020B0604020104020204" pitchFamily="34" charset="0"/>
            </a:endParaRPr>
          </a:p>
          <a:p>
            <a:pPr marL="342900" lvl="0" indent="-342900" algn="just">
              <a:lnSpc>
                <a:spcPct val="107000"/>
              </a:lnSpc>
              <a:spcBef>
                <a:spcPts val="600"/>
              </a:spcBef>
              <a:spcAft>
                <a:spcPts val="600"/>
              </a:spcAft>
              <a:buFont typeface="Wingdings" panose="05000000000000000000" pitchFamily="2" charset="2"/>
              <a:buChar char="q"/>
            </a:pPr>
            <a:r>
              <a:rPr lang="it-IT" sz="1600" dirty="0">
                <a:solidFill>
                  <a:srgbClr val="002060"/>
                </a:solidFill>
                <a:latin typeface="Abadi" panose="020B0604020104020204" pitchFamily="34" charset="0"/>
              </a:rPr>
              <a:t>Scuola di Dottorato Internazionale e didattica di dottorato.</a:t>
            </a:r>
            <a:endParaRPr lang="en-US" sz="1600" dirty="0">
              <a:solidFill>
                <a:srgbClr val="002060"/>
              </a:solidFill>
              <a:latin typeface="Abadi" panose="020B0604020104020204" pitchFamily="34" charset="0"/>
            </a:endParaRPr>
          </a:p>
          <a:p>
            <a:pPr marL="342900" lvl="0" indent="-342900" algn="just">
              <a:lnSpc>
                <a:spcPct val="107000"/>
              </a:lnSpc>
              <a:spcBef>
                <a:spcPts val="600"/>
              </a:spcBef>
              <a:spcAft>
                <a:spcPts val="600"/>
              </a:spcAft>
              <a:buFont typeface="Wingdings" panose="05000000000000000000" pitchFamily="2" charset="2"/>
              <a:buChar char="q"/>
            </a:pPr>
            <a:r>
              <a:rPr lang="it-IT" sz="1600" dirty="0">
                <a:solidFill>
                  <a:srgbClr val="002060"/>
                </a:solidFill>
                <a:latin typeface="Abadi" panose="020B0604020104020204" pitchFamily="34" charset="0"/>
              </a:rPr>
              <a:t>Progetti di co-tutela.</a:t>
            </a:r>
            <a:endParaRPr lang="en-US" sz="1600" dirty="0">
              <a:solidFill>
                <a:srgbClr val="002060"/>
              </a:solidFill>
              <a:latin typeface="Abadi" panose="020B0604020104020204" pitchFamily="34" charset="0"/>
            </a:endParaRPr>
          </a:p>
        </p:txBody>
      </p:sp>
    </p:spTree>
    <p:extLst>
      <p:ext uri="{BB962C8B-B14F-4D97-AF65-F5344CB8AC3E}">
        <p14:creationId xmlns:p14="http://schemas.microsoft.com/office/powerpoint/2010/main" val="345036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Dipartimenti</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di </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Eccellenza</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pic>
        <p:nvPicPr>
          <p:cNvPr id="6" name="Immagine 5" descr="Immagine che contiene testo&#10;&#10;Descrizione generata automaticamente">
            <a:extLst>
              <a:ext uri="{FF2B5EF4-FFF2-40B4-BE49-F238E27FC236}">
                <a16:creationId xmlns:a16="http://schemas.microsoft.com/office/drawing/2014/main" id="{AFB9B330-9AAC-A8C9-57FF-455622EB2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5112" y="5770570"/>
            <a:ext cx="1401811" cy="612000"/>
          </a:xfrm>
          <a:prstGeom prst="rect">
            <a:avLst/>
          </a:prstGeom>
        </p:spPr>
      </p:pic>
      <p:pic>
        <p:nvPicPr>
          <p:cNvPr id="9" name="Immagine 8">
            <a:extLst>
              <a:ext uri="{FF2B5EF4-FFF2-40B4-BE49-F238E27FC236}">
                <a16:creationId xmlns:a16="http://schemas.microsoft.com/office/drawing/2014/main" id="{91CCB352-36EF-1707-04D3-84F9FA433C57}"/>
              </a:ext>
            </a:extLst>
          </p:cNvPr>
          <p:cNvPicPr>
            <a:picLocks noChangeAspect="1"/>
          </p:cNvPicPr>
          <p:nvPr/>
        </p:nvPicPr>
        <p:blipFill rotWithShape="1">
          <a:blip r:embed="rId4"/>
          <a:srcRect l="18735" r="12887"/>
          <a:stretch/>
        </p:blipFill>
        <p:spPr>
          <a:xfrm>
            <a:off x="172831" y="1983980"/>
            <a:ext cx="3600000" cy="1485978"/>
          </a:xfrm>
          <a:prstGeom prst="rect">
            <a:avLst/>
          </a:prstGeom>
        </p:spPr>
      </p:pic>
      <p:sp>
        <p:nvSpPr>
          <p:cNvPr id="10" name="CasellaDiTesto 9">
            <a:extLst>
              <a:ext uri="{FF2B5EF4-FFF2-40B4-BE49-F238E27FC236}">
                <a16:creationId xmlns:a16="http://schemas.microsoft.com/office/drawing/2014/main" id="{5A6EE09D-EA1D-8EBE-8E19-582CF481E3BB}"/>
              </a:ext>
            </a:extLst>
          </p:cNvPr>
          <p:cNvSpPr txBox="1"/>
          <p:nvPr/>
        </p:nvSpPr>
        <p:spPr>
          <a:xfrm>
            <a:off x="4236098" y="1501690"/>
            <a:ext cx="7669763" cy="2954655"/>
          </a:xfrm>
          <a:prstGeom prst="rect">
            <a:avLst/>
          </a:prstGeom>
          <a:noFill/>
        </p:spPr>
        <p:txBody>
          <a:bodyPr wrap="square">
            <a:spAutoFit/>
          </a:bodyPr>
          <a:lstStyle/>
          <a:p>
            <a:pPr marR="0" lvl="0" defTabSz="914400" rtl="0" eaLnBrk="1" fontAlgn="auto" latinLnBrk="0" hangingPunct="1">
              <a:spcAft>
                <a:spcPts val="1200"/>
              </a:spcAft>
              <a:buClrTx/>
              <a:buSzTx/>
              <a:tabLst/>
              <a:defRPr/>
            </a:pPr>
            <a:r>
              <a:rPr lang="it-IT" sz="1600" b="0" i="0" dirty="0">
                <a:solidFill>
                  <a:srgbClr val="0492D2"/>
                </a:solidFill>
                <a:effectLst/>
                <a:latin typeface="Abadi" panose="020B0604020104020204" pitchFamily="34" charset="0"/>
              </a:rPr>
              <a:t>Generalità (</a:t>
            </a:r>
            <a:r>
              <a:rPr lang="it-IT" sz="1600" b="0" i="0" dirty="0">
                <a:solidFill>
                  <a:srgbClr val="0492D2"/>
                </a:solidFill>
                <a:effectLst/>
                <a:latin typeface="Abadi" panose="020B0604020104020204" pitchFamily="34" charset="0"/>
                <a:hlinkClick r:id="rId5">
                  <a:extLst>
                    <a:ext uri="{A12FA001-AC4F-418D-AE19-62706E023703}">
                      <ahyp:hlinkClr xmlns:ahyp="http://schemas.microsoft.com/office/drawing/2018/hyperlinkcolor" val="tx"/>
                    </a:ext>
                  </a:extLst>
                </a:hlinkClick>
              </a:rPr>
              <a:t>https://www.mur.gov.it/</a:t>
            </a:r>
            <a:r>
              <a:rPr lang="it-IT" sz="1600" b="0" i="0" dirty="0">
                <a:solidFill>
                  <a:srgbClr val="0492D2"/>
                </a:solidFill>
                <a:effectLst/>
                <a:latin typeface="Abadi" panose="020B0604020104020204" pitchFamily="34" charset="0"/>
              </a:rPr>
              <a:t>) </a:t>
            </a:r>
          </a:p>
          <a:p>
            <a:pPr marL="285750" marR="0" lvl="0" indent="-285750" algn="just" defTabSz="914400" rtl="0" eaLnBrk="1" fontAlgn="auto" latinLnBrk="0" hangingPunct="1">
              <a:spcAft>
                <a:spcPts val="1200"/>
              </a:spcAft>
              <a:buClrTx/>
              <a:buSzTx/>
              <a:buFont typeface="Wingdings" panose="05000000000000000000" pitchFamily="2" charset="2"/>
              <a:buChar char="q"/>
              <a:tabLst/>
              <a:defRPr/>
            </a:pPr>
            <a:r>
              <a:rPr lang="it-IT" sz="1600" b="0" i="0" dirty="0">
                <a:solidFill>
                  <a:srgbClr val="00264C"/>
                </a:solidFill>
                <a:effectLst/>
                <a:latin typeface="Abadi" panose="020B0604020104020204" pitchFamily="34" charset="0"/>
              </a:rPr>
              <a:t>I Dipartimenti di eccellenza rappresentano un intervento innovativo e di forte sostegno finanziario, previsto dalla legge 232 del 2016 (legge di bilancio 2017). </a:t>
            </a:r>
          </a:p>
          <a:p>
            <a:pPr marL="285750" marR="0" lvl="0" indent="-285750" algn="just" defTabSz="914400" rtl="0" eaLnBrk="1" fontAlgn="auto" latinLnBrk="0" hangingPunct="1">
              <a:spcAft>
                <a:spcPts val="1200"/>
              </a:spcAft>
              <a:buClrTx/>
              <a:buSzTx/>
              <a:buFont typeface="Wingdings" panose="05000000000000000000" pitchFamily="2" charset="2"/>
              <a:buChar char="q"/>
              <a:tabLst/>
              <a:defRPr/>
            </a:pPr>
            <a:r>
              <a:rPr lang="it-IT" sz="1600" dirty="0">
                <a:solidFill>
                  <a:srgbClr val="00264C"/>
                </a:solidFill>
                <a:latin typeface="Abadi" panose="020B0604020104020204" pitchFamily="34" charset="0"/>
              </a:rPr>
              <a:t>L'intervento ha l'obiettivo di individuare e finanziare, con cadenza quinquennale e nell'ambito delle 14 aree CUN, i migliori 180 Dipartimenti delle Università statali.</a:t>
            </a:r>
          </a:p>
          <a:p>
            <a:pPr marL="285750" marR="0" lvl="0" indent="-285750" algn="just" defTabSz="914400" rtl="0" eaLnBrk="1" fontAlgn="auto" latinLnBrk="0" hangingPunct="1">
              <a:spcAft>
                <a:spcPts val="1200"/>
              </a:spcAft>
              <a:buClrTx/>
              <a:buSzTx/>
              <a:buFont typeface="Wingdings" panose="05000000000000000000" pitchFamily="2" charset="2"/>
              <a:buChar char="q"/>
              <a:tabLst/>
              <a:defRPr/>
            </a:pPr>
            <a:r>
              <a:rPr lang="it-IT" sz="1600" dirty="0">
                <a:solidFill>
                  <a:srgbClr val="00264C"/>
                </a:solidFill>
                <a:latin typeface="Abadi" panose="020B0604020104020204" pitchFamily="34" charset="0"/>
              </a:rPr>
              <a:t>Si tratta di Dipartimenti che spiccano per la qualità della ricerca prodotta e per la qualità del progetto di sviluppo, ai quali è destinato un budget annuale di 271 milioni di euro.</a:t>
            </a:r>
          </a:p>
          <a:p>
            <a:pPr marL="285750" marR="0" lvl="0" indent="-285750" algn="just" defTabSz="914400" rtl="0" eaLnBrk="1" fontAlgn="auto" latinLnBrk="0" hangingPunct="1">
              <a:spcAft>
                <a:spcPts val="1200"/>
              </a:spcAft>
              <a:buClrTx/>
              <a:buSzTx/>
              <a:buFont typeface="Wingdings" panose="05000000000000000000" pitchFamily="2" charset="2"/>
              <a:buChar char="q"/>
              <a:tabLst/>
              <a:defRPr/>
            </a:pPr>
            <a:endParaRPr lang="en-US" sz="1600" dirty="0">
              <a:solidFill>
                <a:srgbClr val="00264C"/>
              </a:solidFill>
              <a:latin typeface="Abadi" panose="020B0604020104020204" pitchFamily="34" charset="0"/>
            </a:endParaRPr>
          </a:p>
        </p:txBody>
      </p:sp>
      <p:pic>
        <p:nvPicPr>
          <p:cNvPr id="11" name="Immagine 10">
            <a:extLst>
              <a:ext uri="{FF2B5EF4-FFF2-40B4-BE49-F238E27FC236}">
                <a16:creationId xmlns:a16="http://schemas.microsoft.com/office/drawing/2014/main" id="{8333490C-2F54-9A4E-27C8-5F656858B651}"/>
              </a:ext>
            </a:extLst>
          </p:cNvPr>
          <p:cNvPicPr>
            <a:picLocks noChangeAspect="1"/>
          </p:cNvPicPr>
          <p:nvPr/>
        </p:nvPicPr>
        <p:blipFill>
          <a:blip r:embed="rId6"/>
          <a:stretch>
            <a:fillRect/>
          </a:stretch>
        </p:blipFill>
        <p:spPr>
          <a:xfrm>
            <a:off x="861215" y="3284811"/>
            <a:ext cx="2095500" cy="1685925"/>
          </a:xfrm>
          <a:prstGeom prst="rect">
            <a:avLst/>
          </a:prstGeom>
        </p:spPr>
      </p:pic>
    </p:spTree>
    <p:extLst>
      <p:ext uri="{BB962C8B-B14F-4D97-AF65-F5344CB8AC3E}">
        <p14:creationId xmlns:p14="http://schemas.microsoft.com/office/powerpoint/2010/main" val="220784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Dipartimenti</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di </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Eccellenza</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sp>
        <p:nvSpPr>
          <p:cNvPr id="10" name="CasellaDiTesto 9">
            <a:extLst>
              <a:ext uri="{FF2B5EF4-FFF2-40B4-BE49-F238E27FC236}">
                <a16:creationId xmlns:a16="http://schemas.microsoft.com/office/drawing/2014/main" id="{5A6EE09D-EA1D-8EBE-8E19-582CF481E3BB}"/>
              </a:ext>
            </a:extLst>
          </p:cNvPr>
          <p:cNvSpPr txBox="1"/>
          <p:nvPr/>
        </p:nvSpPr>
        <p:spPr>
          <a:xfrm>
            <a:off x="3772832" y="1501690"/>
            <a:ext cx="8133030" cy="5432256"/>
          </a:xfrm>
          <a:prstGeom prst="rect">
            <a:avLst/>
          </a:prstGeom>
          <a:noFill/>
        </p:spPr>
        <p:txBody>
          <a:bodyPr wrap="square">
            <a:spAutoFit/>
          </a:bodyPr>
          <a:lstStyle/>
          <a:p>
            <a:pPr marR="0" lvl="0" defTabSz="914400" rtl="0" eaLnBrk="1" fontAlgn="auto" latinLnBrk="0" hangingPunct="1">
              <a:spcAft>
                <a:spcPts val="600"/>
              </a:spcAft>
              <a:buClrTx/>
              <a:buSzTx/>
              <a:tabLst/>
              <a:defRPr/>
            </a:pPr>
            <a:r>
              <a:rPr lang="it-IT" sz="1600" b="0" i="0" dirty="0">
                <a:solidFill>
                  <a:srgbClr val="0492D2"/>
                </a:solidFill>
                <a:effectLst/>
                <a:latin typeface="Abadi" panose="020B0604020104020204" pitchFamily="34" charset="0"/>
              </a:rPr>
              <a:t>Fasi della selezione</a:t>
            </a:r>
          </a:p>
          <a:p>
            <a:pPr marL="342900" marR="0" lvl="0" indent="-342900" algn="just" defTabSz="914400" rtl="0" eaLnBrk="1" fontAlgn="auto" latinLnBrk="0" hangingPunct="1">
              <a:spcAft>
                <a:spcPts val="600"/>
              </a:spcAft>
              <a:buClrTx/>
              <a:buSzTx/>
              <a:buFont typeface="+mj-lt"/>
              <a:buAutoNum type="arabicPeriod"/>
              <a:tabLst/>
              <a:defRPr/>
            </a:pPr>
            <a:r>
              <a:rPr lang="it-IT" sz="1600" dirty="0">
                <a:solidFill>
                  <a:srgbClr val="00264C"/>
                </a:solidFill>
                <a:latin typeface="Abadi" panose="020B0604020104020204" pitchFamily="34" charset="0"/>
              </a:rPr>
              <a:t>I</a:t>
            </a:r>
            <a:r>
              <a:rPr lang="it-IT" sz="1600" b="0" i="0" dirty="0">
                <a:solidFill>
                  <a:srgbClr val="00264C"/>
                </a:solidFill>
                <a:effectLst/>
                <a:latin typeface="Abadi" panose="020B0604020104020204" pitchFamily="34" charset="0"/>
              </a:rPr>
              <a:t>n base all'Indicatore standardizzato di performance dipartimentale (ISPD), definito dall'ANVUR su richiesta del MUR, viene redatta una graduatoria preliminare dei migliori 350 Dipartimenti delle Università statali.</a:t>
            </a:r>
          </a:p>
          <a:p>
            <a:pPr marL="342900" marR="0" lvl="0" indent="-342900" algn="just" defTabSz="914400" rtl="0" eaLnBrk="1" fontAlgn="auto" latinLnBrk="0" hangingPunct="1">
              <a:spcAft>
                <a:spcPts val="600"/>
              </a:spcAft>
              <a:buClrTx/>
              <a:buSzTx/>
              <a:buFont typeface="+mj-lt"/>
              <a:buAutoNum type="arabicPeriod"/>
              <a:tabLst/>
              <a:defRPr/>
            </a:pPr>
            <a:r>
              <a:rPr lang="it-IT" sz="1600" dirty="0">
                <a:solidFill>
                  <a:srgbClr val="00264C"/>
                </a:solidFill>
                <a:latin typeface="Abadi" panose="020B0604020104020204" pitchFamily="34" charset="0"/>
              </a:rPr>
              <a:t>Nell'ambito di tale graduatoria, ogni università può presentare, per un massimo di 15 Dipartimenti, un </a:t>
            </a:r>
            <a:r>
              <a:rPr lang="it-IT" sz="1600" b="1" dirty="0">
                <a:solidFill>
                  <a:srgbClr val="00264C"/>
                </a:solidFill>
                <a:latin typeface="Abadi" panose="020B0604020104020204" pitchFamily="34" charset="0"/>
              </a:rPr>
              <a:t>progetto di sviluppo quinquennale del dipartimento, accompagnato da un programma finanziario</a:t>
            </a:r>
            <a:r>
              <a:rPr lang="it-IT" sz="1600" dirty="0">
                <a:solidFill>
                  <a:srgbClr val="00264C"/>
                </a:solidFill>
                <a:latin typeface="Abadi" panose="020B0604020104020204" pitchFamily="34" charset="0"/>
              </a:rPr>
              <a:t>;</a:t>
            </a:r>
          </a:p>
          <a:p>
            <a:pPr marL="342900" marR="0" lvl="0" indent="-342900" algn="just" defTabSz="914400" rtl="0" eaLnBrk="1" fontAlgn="auto" latinLnBrk="0" hangingPunct="1">
              <a:spcAft>
                <a:spcPts val="600"/>
              </a:spcAft>
              <a:buClrTx/>
              <a:buSzTx/>
              <a:buFont typeface="+mj-lt"/>
              <a:buAutoNum type="arabicPeriod"/>
              <a:tabLst/>
              <a:defRPr/>
            </a:pPr>
            <a:r>
              <a:rPr lang="it-IT" sz="1600" dirty="0">
                <a:solidFill>
                  <a:srgbClr val="00264C"/>
                </a:solidFill>
                <a:latin typeface="Abadi" panose="020B0604020104020204" pitchFamily="34" charset="0"/>
              </a:rPr>
              <a:t>Il programma finanziario deve includere </a:t>
            </a:r>
            <a:r>
              <a:rPr lang="it-IT" sz="1600" b="1" dirty="0">
                <a:solidFill>
                  <a:srgbClr val="00264C"/>
                </a:solidFill>
                <a:latin typeface="Abadi" panose="020B0604020104020204" pitchFamily="34" charset="0"/>
              </a:rPr>
              <a:t>il reclutamento del personale</a:t>
            </a:r>
            <a:r>
              <a:rPr lang="it-IT" sz="1600" dirty="0">
                <a:solidFill>
                  <a:srgbClr val="00264C"/>
                </a:solidFill>
                <a:latin typeface="Abadi" panose="020B0604020104020204" pitchFamily="34" charset="0"/>
              </a:rPr>
              <a:t>, la </a:t>
            </a:r>
            <a:r>
              <a:rPr lang="it-IT" sz="1600" b="1" dirty="0">
                <a:solidFill>
                  <a:srgbClr val="00264C"/>
                </a:solidFill>
                <a:latin typeface="Abadi" panose="020B0604020104020204" pitchFamily="34" charset="0"/>
              </a:rPr>
              <a:t>premialità al personale</a:t>
            </a:r>
            <a:r>
              <a:rPr lang="it-IT" sz="1600" dirty="0">
                <a:solidFill>
                  <a:srgbClr val="00264C"/>
                </a:solidFill>
                <a:latin typeface="Abadi" panose="020B0604020104020204" pitchFamily="34" charset="0"/>
              </a:rPr>
              <a:t>, le </a:t>
            </a:r>
            <a:r>
              <a:rPr lang="it-IT" sz="1600" b="1" dirty="0">
                <a:solidFill>
                  <a:srgbClr val="00264C"/>
                </a:solidFill>
                <a:latin typeface="Abadi" panose="020B0604020104020204" pitchFamily="34" charset="0"/>
              </a:rPr>
              <a:t>infrastrutture di ricerca</a:t>
            </a:r>
            <a:r>
              <a:rPr lang="it-IT" sz="1600" dirty="0">
                <a:solidFill>
                  <a:srgbClr val="00264C"/>
                </a:solidFill>
                <a:latin typeface="Abadi" panose="020B0604020104020204" pitchFamily="34" charset="0"/>
              </a:rPr>
              <a:t> e le </a:t>
            </a:r>
            <a:r>
              <a:rPr lang="it-IT" sz="1600" b="1" dirty="0">
                <a:solidFill>
                  <a:srgbClr val="00264C"/>
                </a:solidFill>
                <a:latin typeface="Abadi" panose="020B0604020104020204" pitchFamily="34" charset="0"/>
              </a:rPr>
              <a:t>attività didattiche e scientifiche di alta qualificazione</a:t>
            </a:r>
            <a:r>
              <a:rPr lang="it-IT" sz="1600" dirty="0">
                <a:solidFill>
                  <a:srgbClr val="00264C"/>
                </a:solidFill>
                <a:latin typeface="Abadi" panose="020B0604020104020204" pitchFamily="34" charset="0"/>
              </a:rPr>
              <a:t>;</a:t>
            </a:r>
          </a:p>
          <a:p>
            <a:pPr marL="342900" marR="0" lvl="0" indent="-342900" algn="just" defTabSz="914400" rtl="0" eaLnBrk="1" fontAlgn="auto" latinLnBrk="0" hangingPunct="1">
              <a:spcAft>
                <a:spcPts val="600"/>
              </a:spcAft>
              <a:buClrTx/>
              <a:buSzTx/>
              <a:buFont typeface="+mj-lt"/>
              <a:buAutoNum type="arabicPeriod"/>
              <a:tabLst/>
              <a:defRPr/>
            </a:pPr>
            <a:r>
              <a:rPr lang="it-IT" sz="1600" dirty="0">
                <a:solidFill>
                  <a:srgbClr val="00264C"/>
                </a:solidFill>
                <a:latin typeface="Abadi" panose="020B0604020104020204" pitchFamily="34" charset="0"/>
              </a:rPr>
              <a:t>Il progetto viene sottoposto alla valutazione di una Commissione di sette componenti, nominata con decreto del Ministro, di cui due scelti dal Ministro (tra cui il Presidente), uno indicato dal Presidente del Consiglio dei Ministri, quattro designati dal Ministro, nell'ambito di due rose di tre membri ciascuna indicate rispettivamente dall'ANVUR e dal Comitato nazionale dei garanti della ricerca (CNGR);</a:t>
            </a:r>
          </a:p>
          <a:p>
            <a:pPr marL="342900" marR="0" lvl="0" indent="-342900" algn="just" defTabSz="914400" rtl="0" eaLnBrk="1" fontAlgn="auto" latinLnBrk="0" hangingPunct="1">
              <a:spcAft>
                <a:spcPts val="600"/>
              </a:spcAft>
              <a:buClrTx/>
              <a:buSzTx/>
              <a:buFont typeface="+mj-lt"/>
              <a:buAutoNum type="arabicPeriod"/>
              <a:tabLst/>
              <a:defRPr/>
            </a:pPr>
            <a:r>
              <a:rPr lang="it-IT" sz="1600" dirty="0">
                <a:solidFill>
                  <a:srgbClr val="00264C"/>
                </a:solidFill>
                <a:latin typeface="Abadi" panose="020B0604020104020204" pitchFamily="34" charset="0"/>
              </a:rPr>
              <a:t>la Commissione, combinando il punteggio dell'ISPD (massimo 70 punti) e la valutazione dei progetti (punteggio massimo 30 punti), stila una graduatoria finale dei 180 Dipartimenti di eccellenza, tenendo altresì conto del numero massimo di dipartimenti finanziabili per ciascuna delle 14 aree CUN (stabilito dallo stesso Ministro con il decreto di nomina della Commissione).</a:t>
            </a:r>
            <a:endParaRPr lang="en-US" sz="1600" dirty="0">
              <a:solidFill>
                <a:srgbClr val="00264C"/>
              </a:solidFill>
              <a:latin typeface="Abadi" panose="020B0604020104020204" pitchFamily="34" charset="0"/>
            </a:endParaRPr>
          </a:p>
        </p:txBody>
      </p:sp>
      <p:pic>
        <p:nvPicPr>
          <p:cNvPr id="5" name="Immagine 4">
            <a:extLst>
              <a:ext uri="{FF2B5EF4-FFF2-40B4-BE49-F238E27FC236}">
                <a16:creationId xmlns:a16="http://schemas.microsoft.com/office/drawing/2014/main" id="{B09F7CDC-4A63-C8ED-6042-E64143910AC1}"/>
              </a:ext>
            </a:extLst>
          </p:cNvPr>
          <p:cNvPicPr>
            <a:picLocks noChangeAspect="1"/>
          </p:cNvPicPr>
          <p:nvPr/>
        </p:nvPicPr>
        <p:blipFill rotWithShape="1">
          <a:blip r:embed="rId3"/>
          <a:srcRect l="18735" r="12887"/>
          <a:stretch/>
        </p:blipFill>
        <p:spPr>
          <a:xfrm>
            <a:off x="172831" y="1983980"/>
            <a:ext cx="3600000" cy="1485978"/>
          </a:xfrm>
          <a:prstGeom prst="rect">
            <a:avLst/>
          </a:prstGeom>
        </p:spPr>
      </p:pic>
      <p:pic>
        <p:nvPicPr>
          <p:cNvPr id="8" name="Immagine 7">
            <a:extLst>
              <a:ext uri="{FF2B5EF4-FFF2-40B4-BE49-F238E27FC236}">
                <a16:creationId xmlns:a16="http://schemas.microsoft.com/office/drawing/2014/main" id="{DDC88EB3-E7CA-5B19-F8CB-C733DD976223}"/>
              </a:ext>
            </a:extLst>
          </p:cNvPr>
          <p:cNvPicPr>
            <a:picLocks noChangeAspect="1"/>
          </p:cNvPicPr>
          <p:nvPr/>
        </p:nvPicPr>
        <p:blipFill>
          <a:blip r:embed="rId4"/>
          <a:stretch>
            <a:fillRect/>
          </a:stretch>
        </p:blipFill>
        <p:spPr>
          <a:xfrm>
            <a:off x="861215" y="3284811"/>
            <a:ext cx="2095500" cy="1685925"/>
          </a:xfrm>
          <a:prstGeom prst="rect">
            <a:avLst/>
          </a:prstGeom>
        </p:spPr>
      </p:pic>
    </p:spTree>
    <p:extLst>
      <p:ext uri="{BB962C8B-B14F-4D97-AF65-F5344CB8AC3E}">
        <p14:creationId xmlns:p14="http://schemas.microsoft.com/office/powerpoint/2010/main" val="24281884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Dipartimenti</a:t>
            </a: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di </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Eccellenza</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sp>
        <p:nvSpPr>
          <p:cNvPr id="10" name="CasellaDiTesto 9">
            <a:extLst>
              <a:ext uri="{FF2B5EF4-FFF2-40B4-BE49-F238E27FC236}">
                <a16:creationId xmlns:a16="http://schemas.microsoft.com/office/drawing/2014/main" id="{5A6EE09D-EA1D-8EBE-8E19-582CF481E3BB}"/>
              </a:ext>
            </a:extLst>
          </p:cNvPr>
          <p:cNvSpPr txBox="1"/>
          <p:nvPr/>
        </p:nvSpPr>
        <p:spPr>
          <a:xfrm>
            <a:off x="5494349" y="1562655"/>
            <a:ext cx="3199469" cy="338554"/>
          </a:xfrm>
          <a:prstGeom prst="rect">
            <a:avLst/>
          </a:prstGeom>
          <a:noFill/>
        </p:spPr>
        <p:txBody>
          <a:bodyPr wrap="square">
            <a:spAutoFit/>
          </a:bodyPr>
          <a:lstStyle/>
          <a:p>
            <a:pPr marR="0" lvl="0" algn="ctr" defTabSz="914400" rtl="0" eaLnBrk="1" fontAlgn="auto" latinLnBrk="0" hangingPunct="1">
              <a:spcAft>
                <a:spcPts val="600"/>
              </a:spcAft>
              <a:buClrTx/>
              <a:buSzTx/>
              <a:tabLst/>
              <a:defRPr/>
            </a:pPr>
            <a:r>
              <a:rPr lang="it-IT" sz="1600" b="0" i="0" dirty="0">
                <a:solidFill>
                  <a:srgbClr val="0492D2"/>
                </a:solidFill>
                <a:effectLst/>
                <a:latin typeface="Abadi" panose="020B0604020104020204" pitchFamily="34" charset="0"/>
              </a:rPr>
              <a:t>Entità del finanziamento</a:t>
            </a:r>
          </a:p>
        </p:txBody>
      </p:sp>
      <p:pic>
        <p:nvPicPr>
          <p:cNvPr id="5" name="Immagine 4">
            <a:extLst>
              <a:ext uri="{FF2B5EF4-FFF2-40B4-BE49-F238E27FC236}">
                <a16:creationId xmlns:a16="http://schemas.microsoft.com/office/drawing/2014/main" id="{B09F7CDC-4A63-C8ED-6042-E64143910AC1}"/>
              </a:ext>
            </a:extLst>
          </p:cNvPr>
          <p:cNvPicPr>
            <a:picLocks noChangeAspect="1"/>
          </p:cNvPicPr>
          <p:nvPr/>
        </p:nvPicPr>
        <p:blipFill rotWithShape="1">
          <a:blip r:embed="rId3"/>
          <a:srcRect l="18735" r="12887"/>
          <a:stretch/>
        </p:blipFill>
        <p:spPr>
          <a:xfrm>
            <a:off x="172831" y="1983980"/>
            <a:ext cx="3600000" cy="1485978"/>
          </a:xfrm>
          <a:prstGeom prst="rect">
            <a:avLst/>
          </a:prstGeom>
        </p:spPr>
      </p:pic>
      <p:pic>
        <p:nvPicPr>
          <p:cNvPr id="8" name="Immagine 7">
            <a:extLst>
              <a:ext uri="{FF2B5EF4-FFF2-40B4-BE49-F238E27FC236}">
                <a16:creationId xmlns:a16="http://schemas.microsoft.com/office/drawing/2014/main" id="{DDC88EB3-E7CA-5B19-F8CB-C733DD976223}"/>
              </a:ext>
            </a:extLst>
          </p:cNvPr>
          <p:cNvPicPr>
            <a:picLocks noChangeAspect="1"/>
          </p:cNvPicPr>
          <p:nvPr/>
        </p:nvPicPr>
        <p:blipFill>
          <a:blip r:embed="rId4"/>
          <a:stretch>
            <a:fillRect/>
          </a:stretch>
        </p:blipFill>
        <p:spPr>
          <a:xfrm>
            <a:off x="861215" y="3284811"/>
            <a:ext cx="2095500" cy="1685925"/>
          </a:xfrm>
          <a:prstGeom prst="rect">
            <a:avLst/>
          </a:prstGeom>
        </p:spPr>
      </p:pic>
      <p:sp>
        <p:nvSpPr>
          <p:cNvPr id="14" name="CasellaDiTesto 13">
            <a:extLst>
              <a:ext uri="{FF2B5EF4-FFF2-40B4-BE49-F238E27FC236}">
                <a16:creationId xmlns:a16="http://schemas.microsoft.com/office/drawing/2014/main" id="{5A9D7E03-CAF9-2B02-7F11-8B0EAF4A8BC4}"/>
              </a:ext>
            </a:extLst>
          </p:cNvPr>
          <p:cNvSpPr txBox="1"/>
          <p:nvPr/>
        </p:nvSpPr>
        <p:spPr>
          <a:xfrm>
            <a:off x="3965513" y="3706536"/>
            <a:ext cx="6316824" cy="584775"/>
          </a:xfrm>
          <a:prstGeom prst="rect">
            <a:avLst/>
          </a:prstGeom>
          <a:noFill/>
        </p:spPr>
        <p:txBody>
          <a:bodyPr wrap="square" rtlCol="0">
            <a:spAutoFit/>
          </a:bodyPr>
          <a:lstStyle/>
          <a:p>
            <a:pPr algn="ctr"/>
            <a:r>
              <a:rPr lang="it-IT" sz="1600" dirty="0">
                <a:solidFill>
                  <a:srgbClr val="00264C"/>
                </a:solidFill>
                <a:latin typeface="Abadi" panose="020B0604020104020204" pitchFamily="34" charset="0"/>
              </a:rPr>
              <a:t>+ € 250.000 annuali (€ 1.250.000 per il quinquennio) come finanziamento aggiuntivo per le infrastrutture (Aree CUN 1-9)</a:t>
            </a:r>
            <a:endParaRPr lang="en-US" sz="1600" dirty="0">
              <a:solidFill>
                <a:srgbClr val="00264C"/>
              </a:solidFill>
              <a:latin typeface="Abadi" panose="020B0604020104020204" pitchFamily="34" charset="0"/>
            </a:endParaRPr>
          </a:p>
        </p:txBody>
      </p:sp>
      <p:graphicFrame>
        <p:nvGraphicFramePr>
          <p:cNvPr id="15" name="Segnaposto contenuto 3">
            <a:extLst>
              <a:ext uri="{FF2B5EF4-FFF2-40B4-BE49-F238E27FC236}">
                <a16:creationId xmlns:a16="http://schemas.microsoft.com/office/drawing/2014/main" id="{DB25BC2F-94F9-D72E-3C32-8B7730F963ED}"/>
              </a:ext>
            </a:extLst>
          </p:cNvPr>
          <p:cNvGraphicFramePr>
            <a:graphicFrameLocks/>
          </p:cNvGraphicFramePr>
          <p:nvPr>
            <p:extLst>
              <p:ext uri="{D42A27DB-BD31-4B8C-83A1-F6EECF244321}">
                <p14:modId xmlns:p14="http://schemas.microsoft.com/office/powerpoint/2010/main" val="635401334"/>
              </p:ext>
            </p:extLst>
          </p:nvPr>
        </p:nvGraphicFramePr>
        <p:xfrm>
          <a:off x="4133463" y="1981234"/>
          <a:ext cx="5921242" cy="1689736"/>
        </p:xfrm>
        <a:graphic>
          <a:graphicData uri="http://schemas.openxmlformats.org/drawingml/2006/table">
            <a:tbl>
              <a:tblPr firstRow="1" firstCol="1" bandRow="1">
                <a:tableStyleId>{FABFCF23-3B69-468F-B69F-88F6DE6A72F2}</a:tableStyleId>
              </a:tblPr>
              <a:tblGrid>
                <a:gridCol w="887317">
                  <a:extLst>
                    <a:ext uri="{9D8B030D-6E8A-4147-A177-3AD203B41FA5}">
                      <a16:colId xmlns:a16="http://schemas.microsoft.com/office/drawing/2014/main" val="4239073173"/>
                    </a:ext>
                  </a:extLst>
                </a:gridCol>
                <a:gridCol w="5033925">
                  <a:extLst>
                    <a:ext uri="{9D8B030D-6E8A-4147-A177-3AD203B41FA5}">
                      <a16:colId xmlns:a16="http://schemas.microsoft.com/office/drawing/2014/main" val="1476759139"/>
                    </a:ext>
                  </a:extLst>
                </a:gridCol>
              </a:tblGrid>
              <a:tr h="212402">
                <a:tc>
                  <a:txBody>
                    <a:bodyPr/>
                    <a:lstStyle/>
                    <a:p>
                      <a:pPr algn="ctr">
                        <a:lnSpc>
                          <a:spcPct val="100000"/>
                        </a:lnSpc>
                      </a:pPr>
                      <a:r>
                        <a:rPr lang="en-GB" sz="1600" b="1" dirty="0">
                          <a:solidFill>
                            <a:schemeClr val="bg1"/>
                          </a:solidFill>
                        </a:rPr>
                        <a:t>Quintile</a:t>
                      </a:r>
                      <a:endParaRPr lang="en-GB" sz="1600" b="1" dirty="0">
                        <a:solidFill>
                          <a:schemeClr val="bg1"/>
                        </a:solidFill>
                        <a:latin typeface="Abadi" panose="020B0604020104020204" pitchFamily="34" charset="0"/>
                      </a:endParaRPr>
                    </a:p>
                  </a:txBody>
                  <a:tcPr marL="74295" marR="74295" marT="37148" marB="37148"/>
                </a:tc>
                <a:tc>
                  <a:txBody>
                    <a:bodyPr/>
                    <a:lstStyle/>
                    <a:p>
                      <a:pPr algn="ctr">
                        <a:lnSpc>
                          <a:spcPct val="100000"/>
                        </a:lnSpc>
                      </a:pPr>
                      <a:r>
                        <a:rPr lang="en-GB" sz="1600" b="1" dirty="0">
                          <a:solidFill>
                            <a:schemeClr val="bg1"/>
                          </a:solidFill>
                        </a:rPr>
                        <a:t>Budget MUR – </a:t>
                      </a:r>
                      <a:r>
                        <a:rPr lang="en-GB" sz="1600" b="1" dirty="0" err="1">
                          <a:solidFill>
                            <a:schemeClr val="bg1"/>
                          </a:solidFill>
                        </a:rPr>
                        <a:t>Dipartimenti</a:t>
                      </a:r>
                      <a:r>
                        <a:rPr lang="en-GB" sz="1600" b="1" dirty="0">
                          <a:solidFill>
                            <a:schemeClr val="bg1"/>
                          </a:solidFill>
                        </a:rPr>
                        <a:t> di </a:t>
                      </a:r>
                      <a:r>
                        <a:rPr lang="en-GB" sz="1600" b="1" dirty="0" err="1">
                          <a:solidFill>
                            <a:schemeClr val="bg1"/>
                          </a:solidFill>
                        </a:rPr>
                        <a:t>Eccellenza</a:t>
                      </a:r>
                      <a:endParaRPr lang="en-GB" sz="1600" b="1" dirty="0">
                        <a:solidFill>
                          <a:schemeClr val="bg1"/>
                        </a:solidFill>
                        <a:latin typeface="Abadi" panose="020B0604020104020204" pitchFamily="34" charset="0"/>
                      </a:endParaRPr>
                    </a:p>
                  </a:txBody>
                  <a:tcPr marL="74295" marR="74295" marT="37148" marB="37148"/>
                </a:tc>
                <a:extLst>
                  <a:ext uri="{0D108BD9-81ED-4DB2-BD59-A6C34878D82A}">
                    <a16:rowId xmlns:a16="http://schemas.microsoft.com/office/drawing/2014/main" val="3202908838"/>
                  </a:ext>
                </a:extLst>
              </a:tr>
              <a:tr h="0">
                <a:tc>
                  <a:txBody>
                    <a:bodyPr/>
                    <a:lstStyle/>
                    <a:p>
                      <a:pPr marL="0" indent="0" algn="ctr">
                        <a:lnSpc>
                          <a:spcPct val="100000"/>
                        </a:lnSpc>
                        <a:spcAft>
                          <a:spcPts val="800"/>
                        </a:spcAft>
                        <a:buFont typeface="Arial" panose="020B0604020202020204" pitchFamily="34" charset="0"/>
                        <a:buNone/>
                      </a:pPr>
                      <a:r>
                        <a:rPr lang="it-IT" sz="1600" b="0" dirty="0">
                          <a:effectLst/>
                        </a:rPr>
                        <a:t>I</a:t>
                      </a:r>
                      <a:endParaRPr lang="it-IT" sz="1600" b="0" dirty="0">
                        <a:effectLst/>
                        <a:latin typeface="Abadi" panose="020B0604020104020204" pitchFamily="34" charset="0"/>
                        <a:ea typeface="Calibri" panose="020F0502020204030204" pitchFamily="34" charset="0"/>
                        <a:cs typeface="Arial" panose="020B0604020202020204" pitchFamily="34" charset="0"/>
                      </a:endParaRPr>
                    </a:p>
                  </a:txBody>
                  <a:tcPr marL="49945" marR="49945" marT="0" marB="0"/>
                </a:tc>
                <a:tc>
                  <a:txBody>
                    <a:bodyPr/>
                    <a:lstStyle/>
                    <a:p>
                      <a:pPr algn="ctr">
                        <a:lnSpc>
                          <a:spcPct val="100000"/>
                        </a:lnSpc>
                      </a:pPr>
                      <a:r>
                        <a:rPr lang="en-US" sz="1800" b="0" u="none" strike="noStrike" kern="1200" baseline="0" dirty="0">
                          <a:solidFill>
                            <a:schemeClr val="dk1"/>
                          </a:solidFill>
                        </a:rPr>
                        <a:t>€ 5.400.000 	</a:t>
                      </a:r>
                      <a:endParaRPr lang="en-US" sz="1800" b="0" i="0" u="none" strike="noStrike" kern="1200" baseline="0" dirty="0">
                        <a:solidFill>
                          <a:schemeClr val="dk1"/>
                        </a:solidFill>
                        <a:latin typeface="Abadi" panose="020B0604020104020204" pitchFamily="34" charset="0"/>
                        <a:ea typeface="+mn-ea"/>
                        <a:cs typeface="+mn-cs"/>
                      </a:endParaRPr>
                    </a:p>
                  </a:txBody>
                  <a:tcPr marL="49945" marR="49945" marT="0" marB="0"/>
                </a:tc>
                <a:extLst>
                  <a:ext uri="{0D108BD9-81ED-4DB2-BD59-A6C34878D82A}">
                    <a16:rowId xmlns:a16="http://schemas.microsoft.com/office/drawing/2014/main" val="2705841775"/>
                  </a:ext>
                </a:extLst>
              </a:tr>
              <a:tr h="0">
                <a:tc>
                  <a:txBody>
                    <a:bodyPr/>
                    <a:lstStyle/>
                    <a:p>
                      <a:pPr marL="0" indent="0" algn="ctr">
                        <a:lnSpc>
                          <a:spcPct val="100000"/>
                        </a:lnSpc>
                        <a:spcAft>
                          <a:spcPts val="800"/>
                        </a:spcAft>
                        <a:buFont typeface="Arial" panose="020B0604020202020204" pitchFamily="34" charset="0"/>
                        <a:buNone/>
                      </a:pPr>
                      <a:r>
                        <a:rPr lang="it-IT" sz="1600" b="0" dirty="0">
                          <a:effectLst/>
                        </a:rPr>
                        <a:t>II</a:t>
                      </a:r>
                      <a:endParaRPr lang="it-IT" sz="1600" b="0" dirty="0">
                        <a:effectLst/>
                        <a:latin typeface="Abadi" panose="020B0604020104020204" pitchFamily="34" charset="0"/>
                        <a:ea typeface="Calibri" panose="020F0502020204030204" pitchFamily="34" charset="0"/>
                        <a:cs typeface="Arial" panose="020B0604020202020204" pitchFamily="34" charset="0"/>
                      </a:endParaRPr>
                    </a:p>
                  </a:txBody>
                  <a:tcPr marL="49945" marR="49945" marT="0" marB="0"/>
                </a:tc>
                <a:tc>
                  <a:txBody>
                    <a:bodyPr/>
                    <a:lstStyle/>
                    <a:p>
                      <a:pPr algn="ctr">
                        <a:lnSpc>
                          <a:spcPct val="100000"/>
                        </a:lnSpc>
                      </a:pPr>
                      <a:r>
                        <a:rPr lang="en-US" sz="1800" b="0" u="none" strike="noStrike" kern="1200" baseline="0" dirty="0">
                          <a:solidFill>
                            <a:schemeClr val="dk1"/>
                          </a:solidFill>
                        </a:rPr>
                        <a:t>€ 6.075.000 	</a:t>
                      </a:r>
                      <a:endParaRPr lang="en-US" sz="1800" b="0" i="0" u="none" strike="noStrike" kern="1200" baseline="0" dirty="0">
                        <a:solidFill>
                          <a:schemeClr val="dk1"/>
                        </a:solidFill>
                        <a:latin typeface="Abadi" panose="020B0604020104020204" pitchFamily="34" charset="0"/>
                        <a:ea typeface="+mn-ea"/>
                        <a:cs typeface="+mn-cs"/>
                      </a:endParaRPr>
                    </a:p>
                  </a:txBody>
                  <a:tcPr marL="49945" marR="49945" marT="0" marB="0"/>
                </a:tc>
                <a:extLst>
                  <a:ext uri="{0D108BD9-81ED-4DB2-BD59-A6C34878D82A}">
                    <a16:rowId xmlns:a16="http://schemas.microsoft.com/office/drawing/2014/main" val="1596887434"/>
                  </a:ext>
                </a:extLst>
              </a:tr>
              <a:tr h="0">
                <a:tc>
                  <a:txBody>
                    <a:bodyPr/>
                    <a:lstStyle/>
                    <a:p>
                      <a:pPr marL="0" indent="0" algn="ctr">
                        <a:lnSpc>
                          <a:spcPct val="100000"/>
                        </a:lnSpc>
                        <a:spcAft>
                          <a:spcPts val="800"/>
                        </a:spcAft>
                        <a:buFont typeface="Arial" panose="020B0604020202020204" pitchFamily="34" charset="0"/>
                        <a:buNone/>
                      </a:pPr>
                      <a:r>
                        <a:rPr lang="it-IT" sz="1600" b="0" dirty="0">
                          <a:effectLst/>
                        </a:rPr>
                        <a:t>III</a:t>
                      </a:r>
                      <a:endParaRPr lang="it-IT" sz="1600" b="0" dirty="0">
                        <a:effectLst/>
                        <a:latin typeface="Abadi" panose="020B0604020104020204" pitchFamily="34" charset="0"/>
                      </a:endParaRPr>
                    </a:p>
                  </a:txBody>
                  <a:tcPr marL="49945" marR="49945" marT="0" marB="0"/>
                </a:tc>
                <a:tc>
                  <a:txBody>
                    <a:bodyPr/>
                    <a:lstStyle/>
                    <a:p>
                      <a:pPr algn="ctr">
                        <a:lnSpc>
                          <a:spcPct val="100000"/>
                        </a:lnSpc>
                      </a:pPr>
                      <a:r>
                        <a:rPr lang="en-US" sz="1800" b="0" u="none" strike="noStrike" kern="1200" baseline="0" dirty="0">
                          <a:solidFill>
                            <a:schemeClr val="dk1"/>
                          </a:solidFill>
                        </a:rPr>
                        <a:t>€ 6.750.000	</a:t>
                      </a:r>
                      <a:endParaRPr lang="en-US" sz="1800" b="0" i="0" u="none" strike="noStrike" kern="1200" baseline="0" dirty="0">
                        <a:solidFill>
                          <a:schemeClr val="dk1"/>
                        </a:solidFill>
                        <a:latin typeface="Abadi" panose="020B0604020104020204" pitchFamily="34" charset="0"/>
                        <a:ea typeface="+mn-ea"/>
                        <a:cs typeface="+mn-cs"/>
                      </a:endParaRPr>
                    </a:p>
                  </a:txBody>
                  <a:tcPr marL="49945" marR="49945" marT="0" marB="0"/>
                </a:tc>
                <a:extLst>
                  <a:ext uri="{0D108BD9-81ED-4DB2-BD59-A6C34878D82A}">
                    <a16:rowId xmlns:a16="http://schemas.microsoft.com/office/drawing/2014/main" val="1649630724"/>
                  </a:ext>
                </a:extLst>
              </a:tr>
              <a:tr h="0">
                <a:tc>
                  <a:txBody>
                    <a:bodyPr/>
                    <a:lstStyle/>
                    <a:p>
                      <a:pPr marL="0" indent="0" algn="ctr">
                        <a:lnSpc>
                          <a:spcPct val="100000"/>
                        </a:lnSpc>
                        <a:spcAft>
                          <a:spcPts val="800"/>
                        </a:spcAft>
                        <a:buFont typeface="Arial" panose="020B0604020202020204" pitchFamily="34" charset="0"/>
                        <a:buNone/>
                      </a:pPr>
                      <a:r>
                        <a:rPr lang="it-IT" sz="1600" b="0" dirty="0">
                          <a:effectLst/>
                        </a:rPr>
                        <a:t>IV</a:t>
                      </a:r>
                      <a:endParaRPr lang="it-IT" sz="1600" b="0" dirty="0">
                        <a:effectLst/>
                        <a:latin typeface="Abadi" panose="020B0604020104020204" pitchFamily="34" charset="0"/>
                        <a:ea typeface="Calibri" panose="020F0502020204030204" pitchFamily="34" charset="0"/>
                        <a:cs typeface="Arial" panose="020B0604020202020204" pitchFamily="34" charset="0"/>
                      </a:endParaRPr>
                    </a:p>
                  </a:txBody>
                  <a:tcPr marL="49945" marR="49945" marT="0" marB="0"/>
                </a:tc>
                <a:tc>
                  <a:txBody>
                    <a:bodyPr/>
                    <a:lstStyle/>
                    <a:p>
                      <a:pPr algn="ctr">
                        <a:lnSpc>
                          <a:spcPct val="100000"/>
                        </a:lnSpc>
                      </a:pPr>
                      <a:r>
                        <a:rPr lang="en-US" sz="1800" b="0" u="none" strike="noStrike" kern="1200" baseline="0" dirty="0">
                          <a:solidFill>
                            <a:schemeClr val="dk1"/>
                          </a:solidFill>
                        </a:rPr>
                        <a:t>€ 7.425.000 	</a:t>
                      </a:r>
                      <a:endParaRPr lang="en-US" sz="1800" b="0" i="0" u="none" strike="noStrike" kern="1200" baseline="0" dirty="0">
                        <a:solidFill>
                          <a:schemeClr val="dk1"/>
                        </a:solidFill>
                        <a:latin typeface="Abadi" panose="020B0604020104020204" pitchFamily="34" charset="0"/>
                        <a:ea typeface="+mn-ea"/>
                        <a:cs typeface="+mn-cs"/>
                      </a:endParaRPr>
                    </a:p>
                  </a:txBody>
                  <a:tcPr marL="49945" marR="49945" marT="0" marB="0"/>
                </a:tc>
                <a:extLst>
                  <a:ext uri="{0D108BD9-81ED-4DB2-BD59-A6C34878D82A}">
                    <a16:rowId xmlns:a16="http://schemas.microsoft.com/office/drawing/2014/main" val="2353372182"/>
                  </a:ext>
                </a:extLst>
              </a:tr>
              <a:tr h="0">
                <a:tc>
                  <a:txBody>
                    <a:bodyPr/>
                    <a:lstStyle/>
                    <a:p>
                      <a:pPr marL="0" indent="0" algn="ctr">
                        <a:lnSpc>
                          <a:spcPct val="100000"/>
                        </a:lnSpc>
                        <a:spcAft>
                          <a:spcPts val="800"/>
                        </a:spcAft>
                        <a:buFont typeface="Arial" panose="020B0604020202020204" pitchFamily="34" charset="0"/>
                        <a:buNone/>
                      </a:pPr>
                      <a:r>
                        <a:rPr lang="it-IT" sz="1600" b="0" dirty="0">
                          <a:effectLst/>
                        </a:rPr>
                        <a:t>V</a:t>
                      </a:r>
                      <a:endParaRPr lang="it-IT" sz="1600" b="0" dirty="0">
                        <a:effectLst/>
                        <a:latin typeface="Abadi" panose="020B0604020104020204" pitchFamily="34" charset="0"/>
                        <a:ea typeface="Calibri" panose="020F0502020204030204" pitchFamily="34" charset="0"/>
                        <a:cs typeface="Arial" panose="020B0604020202020204" pitchFamily="34" charset="0"/>
                      </a:endParaRPr>
                    </a:p>
                  </a:txBody>
                  <a:tcPr marL="49945" marR="49945" marT="0" marB="0"/>
                </a:tc>
                <a:tc>
                  <a:txBody>
                    <a:bodyPr/>
                    <a:lstStyle/>
                    <a:p>
                      <a:pPr algn="ctr">
                        <a:lnSpc>
                          <a:spcPct val="100000"/>
                        </a:lnSpc>
                      </a:pPr>
                      <a:r>
                        <a:rPr lang="en-US" sz="1800" b="0" u="none" strike="noStrike" kern="1200" baseline="0" dirty="0">
                          <a:solidFill>
                            <a:schemeClr val="dk1"/>
                          </a:solidFill>
                        </a:rPr>
                        <a:t>€ 8.100.000 	</a:t>
                      </a:r>
                      <a:endParaRPr lang="en-US" sz="1800" b="0" i="0" u="none" strike="noStrike" kern="1200" baseline="0" dirty="0">
                        <a:solidFill>
                          <a:schemeClr val="dk1"/>
                        </a:solidFill>
                        <a:latin typeface="Abadi" panose="020B0604020104020204" pitchFamily="34" charset="0"/>
                        <a:ea typeface="+mn-ea"/>
                        <a:cs typeface="+mn-cs"/>
                      </a:endParaRPr>
                    </a:p>
                  </a:txBody>
                  <a:tcPr marL="49945" marR="49945" marT="0" marB="0"/>
                </a:tc>
                <a:extLst>
                  <a:ext uri="{0D108BD9-81ED-4DB2-BD59-A6C34878D82A}">
                    <a16:rowId xmlns:a16="http://schemas.microsoft.com/office/drawing/2014/main" val="3421932749"/>
                  </a:ext>
                </a:extLst>
              </a:tr>
            </a:tbl>
          </a:graphicData>
        </a:graphic>
      </p:graphicFrame>
      <p:sp>
        <p:nvSpPr>
          <p:cNvPr id="16" name="Rettangolo con angoli arrotondati 15">
            <a:extLst>
              <a:ext uri="{FF2B5EF4-FFF2-40B4-BE49-F238E27FC236}">
                <a16:creationId xmlns:a16="http://schemas.microsoft.com/office/drawing/2014/main" id="{3D028C73-3CE8-236C-9808-F3D88D376C2F}"/>
              </a:ext>
            </a:extLst>
          </p:cNvPr>
          <p:cNvSpPr/>
          <p:nvPr/>
        </p:nvSpPr>
        <p:spPr>
          <a:xfrm>
            <a:off x="3965510" y="3373014"/>
            <a:ext cx="6434190" cy="90896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DBBDC591-27AD-CBD2-DD5D-37CBB1C3300D}"/>
              </a:ext>
            </a:extLst>
          </p:cNvPr>
          <p:cNvSpPr txBox="1"/>
          <p:nvPr/>
        </p:nvSpPr>
        <p:spPr>
          <a:xfrm>
            <a:off x="3772831" y="4540613"/>
            <a:ext cx="8133030" cy="1800493"/>
          </a:xfrm>
          <a:prstGeom prst="rect">
            <a:avLst/>
          </a:prstGeom>
          <a:noFill/>
        </p:spPr>
        <p:txBody>
          <a:bodyPr wrap="square">
            <a:spAutoFit/>
          </a:bodyPr>
          <a:lstStyle/>
          <a:p>
            <a:pPr marR="0" lvl="0" defTabSz="914400" rtl="0" eaLnBrk="1" fontAlgn="auto" latinLnBrk="0" hangingPunct="1">
              <a:spcAft>
                <a:spcPts val="600"/>
              </a:spcAft>
              <a:buClrTx/>
              <a:buSzTx/>
              <a:tabLst/>
              <a:defRPr/>
            </a:pPr>
            <a:r>
              <a:rPr lang="it-IT" sz="1600" b="0" i="0" dirty="0">
                <a:solidFill>
                  <a:srgbClr val="0492D2"/>
                </a:solidFill>
                <a:effectLst/>
                <a:latin typeface="Abadi" panose="020B0604020104020204" pitchFamily="34" charset="0"/>
              </a:rPr>
              <a:t>Vincoli</a:t>
            </a:r>
          </a:p>
          <a:p>
            <a:pPr marL="285750" marR="0" lvl="0" indent="-285750" algn="just" defTabSz="914400" rtl="0" eaLnBrk="1" fontAlgn="auto" latinLnBrk="0" hangingPunct="1">
              <a:spcAft>
                <a:spcPts val="1200"/>
              </a:spcAft>
              <a:buClrTx/>
              <a:buSzTx/>
              <a:buFont typeface="Wingdings" panose="05000000000000000000" pitchFamily="2" charset="2"/>
              <a:buChar char="q"/>
              <a:tabLst/>
              <a:defRPr/>
            </a:pPr>
            <a:r>
              <a:rPr lang="it-IT" sz="1600" dirty="0">
                <a:solidFill>
                  <a:srgbClr val="00264C"/>
                </a:solidFill>
                <a:latin typeface="Abadi" panose="020B0604020104020204" pitchFamily="34" charset="0"/>
              </a:rPr>
              <a:t>Da un minimo del 50% ad un massimo del 70% del Budget (8.1M€) per </a:t>
            </a:r>
            <a:r>
              <a:rPr lang="it-IT" sz="1600" b="1" dirty="0">
                <a:solidFill>
                  <a:srgbClr val="00264C"/>
                </a:solidFill>
                <a:latin typeface="Abadi" panose="020B0604020104020204" pitchFamily="34" charset="0"/>
              </a:rPr>
              <a:t>reclutamento di personale esterno</a:t>
            </a:r>
            <a:endParaRPr lang="it-IT" sz="1600" b="1" i="0" dirty="0">
              <a:solidFill>
                <a:srgbClr val="00264C"/>
              </a:solidFill>
              <a:effectLst/>
              <a:latin typeface="Abadi" panose="020B0604020104020204" pitchFamily="34" charset="0"/>
            </a:endParaRPr>
          </a:p>
          <a:p>
            <a:pPr marL="285750" marR="0" lvl="0" indent="-285750" algn="just" defTabSz="914400" rtl="0" eaLnBrk="1" fontAlgn="auto" latinLnBrk="0" hangingPunct="1">
              <a:spcAft>
                <a:spcPts val="1200"/>
              </a:spcAft>
              <a:buClrTx/>
              <a:buSzTx/>
              <a:buFont typeface="Wingdings" panose="05000000000000000000" pitchFamily="2" charset="2"/>
              <a:buChar char="q"/>
              <a:tabLst/>
              <a:defRPr/>
            </a:pPr>
            <a:r>
              <a:rPr lang="it-IT" sz="1600" dirty="0">
                <a:solidFill>
                  <a:srgbClr val="00264C"/>
                </a:solidFill>
                <a:latin typeface="Abadi" panose="020B0604020104020204" pitchFamily="34" charset="0"/>
              </a:rPr>
              <a:t>Da un minimo del 30% fino ad un massimo del 50% del Budget (8.1M€) per: (i) </a:t>
            </a:r>
            <a:r>
              <a:rPr lang="it-IT" sz="1600" b="1" dirty="0">
                <a:solidFill>
                  <a:srgbClr val="00264C"/>
                </a:solidFill>
                <a:latin typeface="Abadi" panose="020B0604020104020204" pitchFamily="34" charset="0"/>
              </a:rPr>
              <a:t>premialità; </a:t>
            </a:r>
            <a:r>
              <a:rPr lang="it-IT" sz="1600" dirty="0">
                <a:solidFill>
                  <a:srgbClr val="00264C"/>
                </a:solidFill>
                <a:latin typeface="Abadi" panose="020B0604020104020204" pitchFamily="34" charset="0"/>
              </a:rPr>
              <a:t>(ii)</a:t>
            </a:r>
            <a:r>
              <a:rPr lang="it-IT" sz="1600" b="1" dirty="0">
                <a:solidFill>
                  <a:srgbClr val="00264C"/>
                </a:solidFill>
                <a:latin typeface="Abadi" panose="020B0604020104020204" pitchFamily="34" charset="0"/>
              </a:rPr>
              <a:t> infrastrutture </a:t>
            </a:r>
            <a:r>
              <a:rPr lang="it-IT" sz="1600" dirty="0">
                <a:solidFill>
                  <a:srgbClr val="00264C"/>
                </a:solidFill>
                <a:latin typeface="Abadi" panose="020B0604020104020204" pitchFamily="34" charset="0"/>
              </a:rPr>
              <a:t>(cui aggiungere 1.2M€);</a:t>
            </a:r>
            <a:r>
              <a:rPr lang="it-IT" sz="1600" b="1" dirty="0">
                <a:solidFill>
                  <a:srgbClr val="00264C"/>
                </a:solidFill>
                <a:latin typeface="Abadi" panose="020B0604020104020204" pitchFamily="34" charset="0"/>
              </a:rPr>
              <a:t> </a:t>
            </a:r>
            <a:r>
              <a:rPr lang="it-IT" sz="1600" dirty="0">
                <a:solidFill>
                  <a:srgbClr val="00264C"/>
                </a:solidFill>
                <a:latin typeface="Abadi" panose="020B0604020104020204" pitchFamily="34" charset="0"/>
              </a:rPr>
              <a:t>(iii)</a:t>
            </a:r>
            <a:r>
              <a:rPr lang="it-IT" sz="1600" b="1" dirty="0">
                <a:solidFill>
                  <a:srgbClr val="00264C"/>
                </a:solidFill>
                <a:latin typeface="Abadi" panose="020B0604020104020204" pitchFamily="34" charset="0"/>
              </a:rPr>
              <a:t> attività didattiche di elevata qualificazione</a:t>
            </a:r>
          </a:p>
        </p:txBody>
      </p:sp>
    </p:spTree>
    <p:extLst>
      <p:ext uri="{BB962C8B-B14F-4D97-AF65-F5344CB8AC3E}">
        <p14:creationId xmlns:p14="http://schemas.microsoft.com/office/powerpoint/2010/main" val="21047624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212587" y="4190171"/>
            <a:ext cx="10236200" cy="255270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endParaRPr lang="en-US"/>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546241" y="5097189"/>
            <a:ext cx="9568892" cy="738664"/>
          </a:xfrm>
          <a:prstGeom prst="rect">
            <a:avLst/>
          </a:prstGeom>
        </p:spPr>
        <p:txBody>
          <a:bodyPr wrap="square" lIns="0" tIns="0" rIns="0" bIns="0" rtlCol="0" anchor="t">
            <a:spAutoFit/>
          </a:bodyPr>
          <a:lstStyle/>
          <a:p>
            <a:pPr algn="ctr">
              <a:spcAft>
                <a:spcPts val="300"/>
              </a:spcAft>
            </a:pPr>
            <a:r>
              <a:rPr lang="en-US" sz="4800" b="1" spc="-210" dirty="0">
                <a:solidFill>
                  <a:srgbClr val="FFFFFF"/>
                </a:solidFill>
                <a:latin typeface="+mj-lt"/>
                <a:ea typeface="Calibri" panose="020F0502020204030204" pitchFamily="34" charset="0"/>
                <a:cs typeface="Times New Roman" panose="02020603050405020304" pitchFamily="18" charset="0"/>
              </a:rPr>
              <a:t>Il Progetto del DII</a:t>
            </a:r>
            <a:endParaRPr lang="en-US" sz="4800" b="1" dirty="0">
              <a:effectLst/>
              <a:latin typeface="+mj-lt"/>
              <a:ea typeface="Calibri" panose="020F0502020204030204" pitchFamily="34" charset="0"/>
            </a:endParaRPr>
          </a:p>
        </p:txBody>
      </p:sp>
      <p:pic>
        <p:nvPicPr>
          <p:cNvPr id="13" name="Immagine 12">
            <a:extLst>
              <a:ext uri="{FF2B5EF4-FFF2-40B4-BE49-F238E27FC236}">
                <a16:creationId xmlns:a16="http://schemas.microsoft.com/office/drawing/2014/main" id="{210FE41D-804F-6B79-8462-F1EC32504285}"/>
              </a:ext>
            </a:extLst>
          </p:cNvPr>
          <p:cNvPicPr>
            <a:picLocks noChangeAspect="1"/>
          </p:cNvPicPr>
          <p:nvPr/>
        </p:nvPicPr>
        <p:blipFill>
          <a:blip r:embed="rId3"/>
          <a:stretch>
            <a:fillRect/>
          </a:stretch>
        </p:blipFill>
        <p:spPr>
          <a:xfrm>
            <a:off x="8903538" y="309069"/>
            <a:ext cx="3090497" cy="720000"/>
          </a:xfrm>
          <a:prstGeom prst="rect">
            <a:avLst/>
          </a:prstGeom>
        </p:spPr>
      </p:pic>
      <p:pic>
        <p:nvPicPr>
          <p:cNvPr id="14" name="Immagine 13" descr="Immagine che contiene testo&#10;&#10;Descrizione generata automaticamente">
            <a:extLst>
              <a:ext uri="{FF2B5EF4-FFF2-40B4-BE49-F238E27FC236}">
                <a16:creationId xmlns:a16="http://schemas.microsoft.com/office/drawing/2014/main" id="{8A94B45F-7204-DB83-964F-B696CA087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3599" y="1226974"/>
            <a:ext cx="2061486" cy="900000"/>
          </a:xfrm>
          <a:prstGeom prst="rect">
            <a:avLst/>
          </a:prstGeom>
        </p:spPr>
      </p:pic>
    </p:spTree>
    <p:extLst>
      <p:ext uri="{BB962C8B-B14F-4D97-AF65-F5344CB8AC3E}">
        <p14:creationId xmlns:p14="http://schemas.microsoft.com/office/powerpoint/2010/main" val="4183287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Obiettivi</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sp>
        <p:nvSpPr>
          <p:cNvPr id="6" name="CasellaDiTesto 5">
            <a:extLst>
              <a:ext uri="{FF2B5EF4-FFF2-40B4-BE49-F238E27FC236}">
                <a16:creationId xmlns:a16="http://schemas.microsoft.com/office/drawing/2014/main" id="{892D73DB-2626-7134-24F7-9ABE9E441001}"/>
              </a:ext>
            </a:extLst>
          </p:cNvPr>
          <p:cNvSpPr txBox="1"/>
          <p:nvPr/>
        </p:nvSpPr>
        <p:spPr>
          <a:xfrm>
            <a:off x="172829" y="1399053"/>
            <a:ext cx="11061227" cy="584775"/>
          </a:xfrm>
          <a:prstGeom prst="rect">
            <a:avLst/>
          </a:prstGeom>
          <a:noFill/>
        </p:spPr>
        <p:txBody>
          <a:bodyPr wrap="square">
            <a:spAutoFit/>
          </a:bodyPr>
          <a:lstStyle/>
          <a:p>
            <a:pPr marL="285750" indent="-285750" algn="just">
              <a:spcAft>
                <a:spcPts val="1200"/>
              </a:spcAft>
              <a:buFont typeface="Wingdings" panose="05000000000000000000" pitchFamily="2" charset="2"/>
              <a:buChar char="q"/>
              <a:defRPr/>
            </a:pPr>
            <a:r>
              <a:rPr lang="it-IT" sz="1600" dirty="0">
                <a:solidFill>
                  <a:srgbClr val="002060"/>
                </a:solidFill>
                <a:latin typeface="Abadi" panose="020B0604020104020204" pitchFamily="34" charset="0"/>
              </a:rPr>
              <a:t>Il DII intende consolidare e migliorare il posizionamento nell’ambito dei seguenti pilastri del progetto Next Generation EU: </a:t>
            </a:r>
            <a:r>
              <a:rPr lang="it-IT" sz="1600" b="1" dirty="0">
                <a:solidFill>
                  <a:srgbClr val="002060"/>
                </a:solidFill>
                <a:latin typeface="Abadi" panose="020B0604020104020204" pitchFamily="34" charset="0"/>
              </a:rPr>
              <a:t>transizione energetica</a:t>
            </a:r>
            <a:r>
              <a:rPr lang="it-IT" sz="1600" dirty="0">
                <a:solidFill>
                  <a:srgbClr val="002060"/>
                </a:solidFill>
                <a:latin typeface="Abadi" panose="020B0604020104020204" pitchFamily="34" charset="0"/>
              </a:rPr>
              <a:t> e </a:t>
            </a:r>
            <a:r>
              <a:rPr lang="it-IT" sz="1600" b="1" dirty="0">
                <a:solidFill>
                  <a:srgbClr val="002060"/>
                </a:solidFill>
                <a:latin typeface="Abadi" panose="020B0604020104020204" pitchFamily="34" charset="0"/>
              </a:rPr>
              <a:t>mobilità sostenibile</a:t>
            </a:r>
            <a:r>
              <a:rPr lang="it-IT" sz="1600" dirty="0">
                <a:solidFill>
                  <a:srgbClr val="002060"/>
                </a:solidFill>
                <a:latin typeface="Abadi" panose="020B0604020104020204" pitchFamily="34" charset="0"/>
              </a:rPr>
              <a:t>.</a:t>
            </a:r>
            <a:endParaRPr lang="en-US" sz="1600" dirty="0">
              <a:solidFill>
                <a:srgbClr val="002060"/>
              </a:solidFill>
              <a:latin typeface="Abadi" panose="020B0604020104020204" pitchFamily="34" charset="0"/>
            </a:endParaRPr>
          </a:p>
        </p:txBody>
      </p:sp>
      <p:sp>
        <p:nvSpPr>
          <p:cNvPr id="9" name="CasellaDiTesto 8">
            <a:extLst>
              <a:ext uri="{FF2B5EF4-FFF2-40B4-BE49-F238E27FC236}">
                <a16:creationId xmlns:a16="http://schemas.microsoft.com/office/drawing/2014/main" id="{DE3FAAE9-86FE-4C83-6B7C-88E68E50740A}"/>
              </a:ext>
            </a:extLst>
          </p:cNvPr>
          <p:cNvSpPr txBox="1"/>
          <p:nvPr/>
        </p:nvSpPr>
        <p:spPr>
          <a:xfrm>
            <a:off x="242582" y="2052959"/>
            <a:ext cx="6574818" cy="2492990"/>
          </a:xfrm>
          <a:prstGeom prst="rect">
            <a:avLst/>
          </a:prstGeom>
          <a:noFill/>
        </p:spPr>
        <p:txBody>
          <a:bodyPr wrap="square">
            <a:spAutoFit/>
          </a:bodyPr>
          <a:lstStyle/>
          <a:p>
            <a:pPr marR="0" lvl="0" defTabSz="914400" rtl="0" eaLnBrk="1" fontAlgn="auto" latinLnBrk="0" hangingPunct="1">
              <a:spcAft>
                <a:spcPts val="600"/>
              </a:spcAft>
              <a:buClrTx/>
              <a:buSzTx/>
              <a:tabLst/>
              <a:defRPr/>
            </a:pPr>
            <a:r>
              <a:rPr lang="it-IT" sz="1600" b="0" i="0" dirty="0">
                <a:solidFill>
                  <a:srgbClr val="0492D2"/>
                </a:solidFill>
                <a:effectLst/>
                <a:latin typeface="Abadi" panose="020B0604020104020204" pitchFamily="34" charset="0"/>
              </a:rPr>
              <a:t>Opportunità</a:t>
            </a:r>
          </a:p>
          <a:p>
            <a:pPr marL="285750" marR="0" lvl="0" indent="-285750" algn="just" defTabSz="914400" rtl="0" eaLnBrk="1" fontAlgn="auto" latinLnBrk="0" hangingPunct="1">
              <a:spcAft>
                <a:spcPts val="600"/>
              </a:spcAft>
              <a:buClrTx/>
              <a:buSzTx/>
              <a:buFont typeface="Wingdings" panose="05000000000000000000" pitchFamily="2" charset="2"/>
              <a:buChar char="§"/>
              <a:tabLst/>
              <a:defRPr/>
            </a:pPr>
            <a:r>
              <a:rPr lang="it-IT" sz="1600" b="1" dirty="0">
                <a:solidFill>
                  <a:srgbClr val="002060"/>
                </a:solidFill>
                <a:latin typeface="Abadi" panose="020B0604020104020204" pitchFamily="34" charset="0"/>
              </a:rPr>
              <a:t>Livello Nazionale</a:t>
            </a:r>
            <a:r>
              <a:rPr lang="it-IT" sz="1600" dirty="0">
                <a:solidFill>
                  <a:srgbClr val="002060"/>
                </a:solidFill>
                <a:latin typeface="Abadi" panose="020B0604020104020204" pitchFamily="34" charset="0"/>
              </a:rPr>
              <a:t>: Missione 2 PNRR (Rivoluzione Verde e Transizione Ecologica): 25 miliardi di euro destinati alla componente M2C2, Transizione energetica e mobilità sostenibile, e circa 22 alla componente M2C3, Efficienza energetica e riqualificazione degli edifici</a:t>
            </a:r>
          </a:p>
          <a:p>
            <a:pPr marL="285750" marR="0" lvl="0" indent="-285750" algn="just" defTabSz="914400" rtl="0" eaLnBrk="1" fontAlgn="auto" latinLnBrk="0" hangingPunct="1">
              <a:spcAft>
                <a:spcPts val="600"/>
              </a:spcAft>
              <a:buClrTx/>
              <a:buSzTx/>
              <a:buFont typeface="Wingdings" panose="05000000000000000000" pitchFamily="2" charset="2"/>
              <a:buChar char="§"/>
              <a:tabLst/>
              <a:defRPr/>
            </a:pPr>
            <a:r>
              <a:rPr lang="it-IT" sz="1600" b="1" dirty="0">
                <a:solidFill>
                  <a:srgbClr val="002060"/>
                </a:solidFill>
                <a:latin typeface="Abadi" panose="020B0604020104020204" pitchFamily="34" charset="0"/>
              </a:rPr>
              <a:t>Livello Internazionale</a:t>
            </a:r>
            <a:r>
              <a:rPr lang="it-IT" sz="1600" dirty="0">
                <a:solidFill>
                  <a:srgbClr val="002060"/>
                </a:solidFill>
                <a:latin typeface="Abadi" panose="020B0604020104020204" pitchFamily="34" charset="0"/>
              </a:rPr>
              <a:t>: Il cluster 5 del programma Horizon Europe (</a:t>
            </a:r>
            <a:r>
              <a:rPr lang="it-IT" sz="1600" dirty="0" err="1">
                <a:solidFill>
                  <a:srgbClr val="002060"/>
                </a:solidFill>
                <a:latin typeface="Abadi" panose="020B0604020104020204" pitchFamily="34" charset="0"/>
              </a:rPr>
              <a:t>Climate</a:t>
            </a:r>
            <a:r>
              <a:rPr lang="it-IT" sz="1600" dirty="0">
                <a:solidFill>
                  <a:srgbClr val="002060"/>
                </a:solidFill>
                <a:latin typeface="Abadi" panose="020B0604020104020204" pitchFamily="34" charset="0"/>
              </a:rPr>
              <a:t>, Energy and </a:t>
            </a:r>
            <a:r>
              <a:rPr lang="it-IT" sz="1600" dirty="0" err="1">
                <a:solidFill>
                  <a:srgbClr val="002060"/>
                </a:solidFill>
                <a:latin typeface="Abadi" panose="020B0604020104020204" pitchFamily="34" charset="0"/>
              </a:rPr>
              <a:t>Mobility</a:t>
            </a:r>
            <a:r>
              <a:rPr lang="it-IT" sz="1600" dirty="0">
                <a:solidFill>
                  <a:srgbClr val="002060"/>
                </a:solidFill>
                <a:latin typeface="Abadi" panose="020B0604020104020204" pitchFamily="34" charset="0"/>
              </a:rPr>
              <a:t>) prevede finanziamenti per 15.1 miliardi di euro</a:t>
            </a:r>
          </a:p>
        </p:txBody>
      </p:sp>
      <p:pic>
        <p:nvPicPr>
          <p:cNvPr id="17" name="Immagine 16">
            <a:extLst>
              <a:ext uri="{FF2B5EF4-FFF2-40B4-BE49-F238E27FC236}">
                <a16:creationId xmlns:a16="http://schemas.microsoft.com/office/drawing/2014/main" id="{5F5373B7-580A-C282-2627-B2055C8752AE}"/>
              </a:ext>
            </a:extLst>
          </p:cNvPr>
          <p:cNvPicPr>
            <a:picLocks noChangeAspect="1"/>
          </p:cNvPicPr>
          <p:nvPr/>
        </p:nvPicPr>
        <p:blipFill rotWithShape="1">
          <a:blip r:embed="rId3"/>
          <a:srcRect l="5086" r="4494"/>
          <a:stretch/>
        </p:blipFill>
        <p:spPr>
          <a:xfrm>
            <a:off x="6919967" y="1731944"/>
            <a:ext cx="2278998" cy="1800000"/>
          </a:xfrm>
          <a:prstGeom prst="rect">
            <a:avLst/>
          </a:prstGeom>
          <a:ln>
            <a:noFill/>
          </a:ln>
          <a:effectLst>
            <a:softEdge rad="112500"/>
          </a:effectLst>
        </p:spPr>
      </p:pic>
      <p:pic>
        <p:nvPicPr>
          <p:cNvPr id="10" name="Immagine 9">
            <a:extLst>
              <a:ext uri="{FF2B5EF4-FFF2-40B4-BE49-F238E27FC236}">
                <a16:creationId xmlns:a16="http://schemas.microsoft.com/office/drawing/2014/main" id="{8778B8A2-99A2-BE46-A6A9-92F425F737E0}"/>
              </a:ext>
            </a:extLst>
          </p:cNvPr>
          <p:cNvPicPr>
            <a:picLocks noChangeAspect="1"/>
          </p:cNvPicPr>
          <p:nvPr/>
        </p:nvPicPr>
        <p:blipFill>
          <a:blip r:embed="rId4"/>
          <a:stretch>
            <a:fillRect/>
          </a:stretch>
        </p:blipFill>
        <p:spPr>
          <a:xfrm>
            <a:off x="8833662" y="2222188"/>
            <a:ext cx="3240000" cy="1141991"/>
          </a:xfrm>
          <a:prstGeom prst="rect">
            <a:avLst/>
          </a:prstGeom>
          <a:ln>
            <a:noFill/>
          </a:ln>
          <a:effectLst>
            <a:softEdge rad="112500"/>
          </a:effectLst>
        </p:spPr>
      </p:pic>
      <p:pic>
        <p:nvPicPr>
          <p:cNvPr id="12" name="Immagine 11">
            <a:extLst>
              <a:ext uri="{FF2B5EF4-FFF2-40B4-BE49-F238E27FC236}">
                <a16:creationId xmlns:a16="http://schemas.microsoft.com/office/drawing/2014/main" id="{00AD9CE6-B487-4643-58A1-40F21A7589F9}"/>
              </a:ext>
            </a:extLst>
          </p:cNvPr>
          <p:cNvPicPr>
            <a:picLocks noChangeAspect="1"/>
          </p:cNvPicPr>
          <p:nvPr/>
        </p:nvPicPr>
        <p:blipFill>
          <a:blip r:embed="rId5"/>
          <a:stretch>
            <a:fillRect/>
          </a:stretch>
        </p:blipFill>
        <p:spPr>
          <a:xfrm>
            <a:off x="6903560" y="2787235"/>
            <a:ext cx="3200000" cy="1800000"/>
          </a:xfrm>
          <a:prstGeom prst="rect">
            <a:avLst/>
          </a:prstGeom>
          <a:ln>
            <a:noFill/>
          </a:ln>
          <a:effectLst>
            <a:softEdge rad="112500"/>
          </a:effectLst>
        </p:spPr>
      </p:pic>
      <p:sp>
        <p:nvSpPr>
          <p:cNvPr id="18" name="Freccia in giù 17">
            <a:extLst>
              <a:ext uri="{FF2B5EF4-FFF2-40B4-BE49-F238E27FC236}">
                <a16:creationId xmlns:a16="http://schemas.microsoft.com/office/drawing/2014/main" id="{6BFEFED9-1B1A-E665-3309-B895792413F4}"/>
              </a:ext>
            </a:extLst>
          </p:cNvPr>
          <p:cNvSpPr/>
          <p:nvPr/>
        </p:nvSpPr>
        <p:spPr>
          <a:xfrm>
            <a:off x="1407504" y="4486343"/>
            <a:ext cx="603114" cy="573829"/>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asellaDiTesto 20">
            <a:extLst>
              <a:ext uri="{FF2B5EF4-FFF2-40B4-BE49-F238E27FC236}">
                <a16:creationId xmlns:a16="http://schemas.microsoft.com/office/drawing/2014/main" id="{40336A2C-2C2A-204A-96F8-7062E04CE6C2}"/>
              </a:ext>
            </a:extLst>
          </p:cNvPr>
          <p:cNvSpPr txBox="1"/>
          <p:nvPr/>
        </p:nvSpPr>
        <p:spPr>
          <a:xfrm>
            <a:off x="242582" y="4873557"/>
            <a:ext cx="4659858" cy="1508105"/>
          </a:xfrm>
          <a:prstGeom prst="rect">
            <a:avLst/>
          </a:prstGeom>
          <a:noFill/>
        </p:spPr>
        <p:txBody>
          <a:bodyPr wrap="square">
            <a:spAutoFit/>
          </a:bodyPr>
          <a:lstStyle/>
          <a:p>
            <a:pPr marR="0" lvl="0" defTabSz="914400" rtl="0" eaLnBrk="1" fontAlgn="auto" latinLnBrk="0" hangingPunct="1">
              <a:spcAft>
                <a:spcPts val="600"/>
              </a:spcAft>
              <a:buClrTx/>
              <a:buSzTx/>
              <a:tabLst/>
              <a:defRPr/>
            </a:pPr>
            <a:r>
              <a:rPr lang="it-IT" sz="1600" b="0" i="0" dirty="0">
                <a:solidFill>
                  <a:srgbClr val="0492D2"/>
                </a:solidFill>
                <a:effectLst/>
                <a:latin typeface="Abadi" panose="020B0604020104020204" pitchFamily="34" charset="0"/>
              </a:rPr>
              <a:t>Sfide</a:t>
            </a:r>
          </a:p>
          <a:p>
            <a:pPr marL="285750" marR="0" lvl="0" indent="-285750" algn="just" defTabSz="914400" rtl="0" eaLnBrk="1" fontAlgn="auto" latinLnBrk="0" hangingPunct="1">
              <a:spcAft>
                <a:spcPts val="600"/>
              </a:spcAft>
              <a:buClrTx/>
              <a:buSzTx/>
              <a:buFont typeface="Wingdings" panose="05000000000000000000" pitchFamily="2" charset="2"/>
              <a:buChar char="§"/>
              <a:tabLst/>
              <a:defRPr/>
            </a:pPr>
            <a:r>
              <a:rPr lang="it-IT" sz="1600" b="1" dirty="0">
                <a:solidFill>
                  <a:srgbClr val="002060"/>
                </a:solidFill>
                <a:latin typeface="Abadi" panose="020B0604020104020204" pitchFamily="34" charset="0"/>
              </a:rPr>
              <a:t>Progettazione</a:t>
            </a:r>
            <a:r>
              <a:rPr lang="it-IT" sz="1600" dirty="0">
                <a:solidFill>
                  <a:srgbClr val="002060"/>
                </a:solidFill>
                <a:latin typeface="Abadi" panose="020B0604020104020204" pitchFamily="34" charset="0"/>
              </a:rPr>
              <a:t>, la </a:t>
            </a:r>
            <a:r>
              <a:rPr lang="it-IT" sz="1600" b="1" dirty="0">
                <a:solidFill>
                  <a:srgbClr val="002060"/>
                </a:solidFill>
                <a:latin typeface="Abadi" panose="020B0604020104020204" pitchFamily="34" charset="0"/>
              </a:rPr>
              <a:t>certificazione</a:t>
            </a:r>
            <a:r>
              <a:rPr lang="it-IT" sz="1600" dirty="0">
                <a:solidFill>
                  <a:srgbClr val="002060"/>
                </a:solidFill>
                <a:latin typeface="Abadi" panose="020B0604020104020204" pitchFamily="34" charset="0"/>
              </a:rPr>
              <a:t> e la </a:t>
            </a:r>
            <a:r>
              <a:rPr lang="it-IT" sz="1600" b="1" dirty="0">
                <a:solidFill>
                  <a:srgbClr val="002060"/>
                </a:solidFill>
                <a:latin typeface="Abadi" panose="020B0604020104020204" pitchFamily="34" charset="0"/>
              </a:rPr>
              <a:t>gestione</a:t>
            </a:r>
            <a:r>
              <a:rPr lang="it-IT" sz="1600" dirty="0">
                <a:solidFill>
                  <a:srgbClr val="002060"/>
                </a:solidFill>
                <a:latin typeface="Abadi" panose="020B0604020104020204" pitchFamily="34" charset="0"/>
              </a:rPr>
              <a:t> di </a:t>
            </a:r>
            <a:r>
              <a:rPr lang="it-IT" sz="1600" b="1" dirty="0">
                <a:solidFill>
                  <a:srgbClr val="002060"/>
                </a:solidFill>
                <a:latin typeface="Abadi" panose="020B0604020104020204" pitchFamily="34" charset="0"/>
              </a:rPr>
              <a:t>tecnologie avanzate </a:t>
            </a:r>
          </a:p>
          <a:p>
            <a:pPr marL="285750" marR="0" lvl="0" indent="-285750" algn="just" defTabSz="914400" rtl="0" eaLnBrk="1" fontAlgn="auto" latinLnBrk="0" hangingPunct="1">
              <a:spcAft>
                <a:spcPts val="600"/>
              </a:spcAft>
              <a:buClrTx/>
              <a:buSzTx/>
              <a:buFont typeface="Wingdings" panose="05000000000000000000" pitchFamily="2" charset="2"/>
              <a:buChar char="§"/>
              <a:tabLst/>
              <a:defRPr/>
            </a:pPr>
            <a:r>
              <a:rPr lang="it-IT" sz="1600" b="1" dirty="0">
                <a:solidFill>
                  <a:srgbClr val="002060"/>
                </a:solidFill>
                <a:latin typeface="Abadi" panose="020B0604020104020204" pitchFamily="34" charset="0"/>
              </a:rPr>
              <a:t>Integrazione</a:t>
            </a:r>
            <a:r>
              <a:rPr lang="it-IT" sz="1600" dirty="0">
                <a:solidFill>
                  <a:srgbClr val="002060"/>
                </a:solidFill>
                <a:latin typeface="Abadi" panose="020B0604020104020204" pitchFamily="34" charset="0"/>
              </a:rPr>
              <a:t> in </a:t>
            </a:r>
            <a:r>
              <a:rPr lang="it-IT" sz="1600" b="1" dirty="0">
                <a:solidFill>
                  <a:srgbClr val="002060"/>
                </a:solidFill>
                <a:latin typeface="Abadi" panose="020B0604020104020204" pitchFamily="34" charset="0"/>
              </a:rPr>
              <a:t>sistemi</a:t>
            </a:r>
            <a:r>
              <a:rPr lang="it-IT" sz="1600" dirty="0">
                <a:solidFill>
                  <a:srgbClr val="002060"/>
                </a:solidFill>
                <a:latin typeface="Abadi" panose="020B0604020104020204" pitchFamily="34" charset="0"/>
              </a:rPr>
              <a:t> sempre più </a:t>
            </a:r>
            <a:r>
              <a:rPr lang="it-IT" sz="1600" b="1" dirty="0">
                <a:solidFill>
                  <a:srgbClr val="002060"/>
                </a:solidFill>
                <a:latin typeface="Abadi" panose="020B0604020104020204" pitchFamily="34" charset="0"/>
              </a:rPr>
              <a:t>complessi</a:t>
            </a:r>
            <a:r>
              <a:rPr lang="it-IT" sz="1600" dirty="0">
                <a:solidFill>
                  <a:srgbClr val="002060"/>
                </a:solidFill>
                <a:latin typeface="Abadi" panose="020B0604020104020204" pitchFamily="34" charset="0"/>
              </a:rPr>
              <a:t> ed </a:t>
            </a:r>
            <a:r>
              <a:rPr lang="it-IT" sz="1600" b="1" dirty="0">
                <a:solidFill>
                  <a:srgbClr val="002060"/>
                </a:solidFill>
                <a:latin typeface="Abadi" panose="020B0604020104020204" pitchFamily="34" charset="0"/>
              </a:rPr>
              <a:t>interconnessi</a:t>
            </a:r>
          </a:p>
        </p:txBody>
      </p:sp>
      <p:sp>
        <p:nvSpPr>
          <p:cNvPr id="30" name="CasellaDiTesto 29">
            <a:extLst>
              <a:ext uri="{FF2B5EF4-FFF2-40B4-BE49-F238E27FC236}">
                <a16:creationId xmlns:a16="http://schemas.microsoft.com/office/drawing/2014/main" id="{80315EFB-F652-E6B4-545E-7D6CEA02CC81}"/>
              </a:ext>
            </a:extLst>
          </p:cNvPr>
          <p:cNvSpPr txBox="1"/>
          <p:nvPr/>
        </p:nvSpPr>
        <p:spPr>
          <a:xfrm>
            <a:off x="5866091" y="4476532"/>
            <a:ext cx="6079475" cy="2658035"/>
          </a:xfrm>
          <a:prstGeom prst="rect">
            <a:avLst/>
          </a:prstGeom>
          <a:noFill/>
        </p:spPr>
        <p:txBody>
          <a:bodyPr wrap="square">
            <a:spAutoFit/>
          </a:bodyPr>
          <a:lstStyle/>
          <a:p>
            <a:pPr marR="0" lvl="0" defTabSz="914400" rtl="0" eaLnBrk="1" fontAlgn="auto" latinLnBrk="0" hangingPunct="1">
              <a:spcAft>
                <a:spcPts val="600"/>
              </a:spcAft>
              <a:buClrTx/>
              <a:buSzTx/>
              <a:tabLst/>
              <a:defRPr/>
            </a:pPr>
            <a:r>
              <a:rPr lang="it-IT" sz="1600" b="0" i="0" dirty="0">
                <a:solidFill>
                  <a:srgbClr val="0492D2"/>
                </a:solidFill>
                <a:effectLst/>
                <a:latin typeface="Abadi" panose="020B0604020104020204" pitchFamily="34" charset="0"/>
              </a:rPr>
              <a:t>Il DII intende meglio sviluppare le capacità di…</a:t>
            </a:r>
          </a:p>
          <a:p>
            <a:pPr marL="285750" indent="-285750" algn="just">
              <a:lnSpc>
                <a:spcPct val="107000"/>
              </a:lnSpc>
              <a:spcAft>
                <a:spcPts val="600"/>
              </a:spcAft>
              <a:buFont typeface="Arial" panose="020B0604020202020204" pitchFamily="34" charset="0"/>
              <a:buChar char="•"/>
            </a:pPr>
            <a:r>
              <a:rPr lang="it-IT" sz="1600" b="1" dirty="0">
                <a:solidFill>
                  <a:srgbClr val="002060"/>
                </a:solidFill>
                <a:latin typeface="Abadi" panose="020B0604020104020204" pitchFamily="34" charset="0"/>
              </a:rPr>
              <a:t>Simulazione</a:t>
            </a:r>
            <a:r>
              <a:rPr lang="it-IT" sz="1600" dirty="0">
                <a:solidFill>
                  <a:srgbClr val="002060"/>
                </a:solidFill>
                <a:latin typeface="Abadi" panose="020B0604020104020204" pitchFamily="34" charset="0"/>
              </a:rPr>
              <a:t> di </a:t>
            </a:r>
            <a:r>
              <a:rPr lang="it-IT" sz="1600" b="1" dirty="0">
                <a:solidFill>
                  <a:srgbClr val="002060"/>
                </a:solidFill>
                <a:latin typeface="Abadi" panose="020B0604020104020204" pitchFamily="34" charset="0"/>
              </a:rPr>
              <a:t>componenti e sistemi complessi</a:t>
            </a:r>
            <a:r>
              <a:rPr lang="it-IT" sz="1600" dirty="0">
                <a:solidFill>
                  <a:srgbClr val="002060"/>
                </a:solidFill>
                <a:latin typeface="Abadi" panose="020B0604020104020204" pitchFamily="34" charset="0"/>
              </a:rPr>
              <a:t> nelle </a:t>
            </a:r>
            <a:r>
              <a:rPr lang="it-IT" sz="1600" b="1" dirty="0">
                <a:solidFill>
                  <a:srgbClr val="002060"/>
                </a:solidFill>
                <a:latin typeface="Abadi" panose="020B0604020104020204" pitchFamily="34" charset="0"/>
              </a:rPr>
              <a:t>reali condizioni di funzionamento</a:t>
            </a:r>
            <a:endParaRPr lang="en-US" sz="1600" dirty="0">
              <a:solidFill>
                <a:srgbClr val="002060"/>
              </a:solidFill>
              <a:latin typeface="Abadi" panose="020B0604020104020204" pitchFamily="34" charset="0"/>
            </a:endParaRPr>
          </a:p>
          <a:p>
            <a:pPr marL="285750" indent="-285750" algn="just">
              <a:lnSpc>
                <a:spcPct val="107000"/>
              </a:lnSpc>
              <a:spcBef>
                <a:spcPts val="600"/>
              </a:spcBef>
              <a:spcAft>
                <a:spcPts val="600"/>
              </a:spcAft>
              <a:buFont typeface="Arial" panose="020B0604020202020204" pitchFamily="34" charset="0"/>
              <a:buChar char="•"/>
            </a:pPr>
            <a:r>
              <a:rPr lang="it-IT" sz="1600" b="1" dirty="0">
                <a:solidFill>
                  <a:srgbClr val="002060"/>
                </a:solidFill>
                <a:latin typeface="Abadi" panose="020B0604020104020204" pitchFamily="34" charset="0"/>
              </a:rPr>
              <a:t>Analisi di sistemi prototipali</a:t>
            </a:r>
            <a:r>
              <a:rPr lang="it-IT" sz="1600" dirty="0">
                <a:solidFill>
                  <a:srgbClr val="002060"/>
                </a:solidFill>
                <a:latin typeface="Abadi" panose="020B0604020104020204" pitchFamily="34" charset="0"/>
              </a:rPr>
              <a:t> nell’ambito delle tecnologie legate alla transizione energetica e alla mobilità sostenibile</a:t>
            </a:r>
            <a:endParaRPr lang="en-US" sz="1600" dirty="0">
              <a:solidFill>
                <a:srgbClr val="002060"/>
              </a:solidFill>
              <a:latin typeface="Abadi" panose="020B0604020104020204" pitchFamily="34" charset="0"/>
            </a:endParaRPr>
          </a:p>
          <a:p>
            <a:pPr marL="285750" lvl="0" indent="-285750" algn="just">
              <a:lnSpc>
                <a:spcPct val="107000"/>
              </a:lnSpc>
              <a:spcBef>
                <a:spcPts val="600"/>
              </a:spcBef>
              <a:spcAft>
                <a:spcPts val="600"/>
              </a:spcAft>
              <a:buFont typeface="Arial" panose="020B0604020202020204" pitchFamily="34" charset="0"/>
              <a:buChar char="•"/>
            </a:pPr>
            <a:r>
              <a:rPr lang="it-IT" sz="1600" b="1" dirty="0">
                <a:solidFill>
                  <a:srgbClr val="002060"/>
                </a:solidFill>
                <a:latin typeface="Abadi" panose="020B0604020104020204" pitchFamily="34" charset="0"/>
              </a:rPr>
              <a:t>Ottimizzare l'integrazione delle nuove tecnologie in sistemi complessi</a:t>
            </a:r>
            <a:endParaRPr lang="en-US" sz="1600" dirty="0">
              <a:solidFill>
                <a:srgbClr val="002060"/>
              </a:solidFill>
              <a:latin typeface="Abadi" panose="020B0604020104020204" pitchFamily="34" charset="0"/>
            </a:endParaRPr>
          </a:p>
          <a:p>
            <a:pPr marL="285750" indent="-285750" algn="just">
              <a:spcAft>
                <a:spcPts val="600"/>
              </a:spcAft>
              <a:buFont typeface="Wingdings" panose="05000000000000000000" pitchFamily="2" charset="2"/>
              <a:buChar char="§"/>
              <a:defRPr/>
            </a:pPr>
            <a:endParaRPr lang="it-IT" sz="1600" b="1" dirty="0">
              <a:solidFill>
                <a:srgbClr val="002060"/>
              </a:solidFill>
              <a:latin typeface="Abadi" panose="020B0604020104020204" pitchFamily="34" charset="0"/>
            </a:endParaRPr>
          </a:p>
        </p:txBody>
      </p:sp>
      <p:sp>
        <p:nvSpPr>
          <p:cNvPr id="31" name="Freccia in giù 30">
            <a:extLst>
              <a:ext uri="{FF2B5EF4-FFF2-40B4-BE49-F238E27FC236}">
                <a16:creationId xmlns:a16="http://schemas.microsoft.com/office/drawing/2014/main" id="{F3D2308D-C97F-6BCF-498B-70F1BC982F64}"/>
              </a:ext>
            </a:extLst>
          </p:cNvPr>
          <p:cNvSpPr/>
          <p:nvPr/>
        </p:nvSpPr>
        <p:spPr>
          <a:xfrm rot="16200000">
            <a:off x="5114971" y="5385984"/>
            <a:ext cx="603114" cy="573829"/>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073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30" grpId="0"/>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Obiettivi</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sp>
        <p:nvSpPr>
          <p:cNvPr id="6" name="CasellaDiTesto 5">
            <a:extLst>
              <a:ext uri="{FF2B5EF4-FFF2-40B4-BE49-F238E27FC236}">
                <a16:creationId xmlns:a16="http://schemas.microsoft.com/office/drawing/2014/main" id="{892D73DB-2626-7134-24F7-9ABE9E441001}"/>
              </a:ext>
            </a:extLst>
          </p:cNvPr>
          <p:cNvSpPr txBox="1"/>
          <p:nvPr/>
        </p:nvSpPr>
        <p:spPr>
          <a:xfrm>
            <a:off x="172829" y="1399053"/>
            <a:ext cx="11061227" cy="584775"/>
          </a:xfrm>
          <a:prstGeom prst="rect">
            <a:avLst/>
          </a:prstGeom>
          <a:noFill/>
        </p:spPr>
        <p:txBody>
          <a:bodyPr wrap="square">
            <a:spAutoFit/>
          </a:bodyPr>
          <a:lstStyle/>
          <a:p>
            <a:pPr marL="285750" indent="-285750" algn="just">
              <a:spcAft>
                <a:spcPts val="1200"/>
              </a:spcAft>
              <a:buFont typeface="Wingdings" panose="05000000000000000000" pitchFamily="2" charset="2"/>
              <a:buChar char="q"/>
              <a:defRPr/>
            </a:pPr>
            <a:r>
              <a:rPr lang="it-IT" sz="1600" dirty="0">
                <a:solidFill>
                  <a:srgbClr val="002060"/>
                </a:solidFill>
                <a:latin typeface="Abadi" panose="020B0604020104020204" pitchFamily="34" charset="0"/>
              </a:rPr>
              <a:t>Il DII intende consolidare e migliorare il posizionamento nell’ambito dei seguenti pilastri del progetto Next Generation EU: </a:t>
            </a:r>
            <a:r>
              <a:rPr lang="it-IT" sz="1600" b="1" dirty="0">
                <a:solidFill>
                  <a:srgbClr val="002060"/>
                </a:solidFill>
                <a:latin typeface="Abadi" panose="020B0604020104020204" pitchFamily="34" charset="0"/>
              </a:rPr>
              <a:t>transizione energetica</a:t>
            </a:r>
            <a:r>
              <a:rPr lang="it-IT" sz="1600" dirty="0">
                <a:solidFill>
                  <a:srgbClr val="002060"/>
                </a:solidFill>
                <a:latin typeface="Abadi" panose="020B0604020104020204" pitchFamily="34" charset="0"/>
              </a:rPr>
              <a:t> e </a:t>
            </a:r>
            <a:r>
              <a:rPr lang="it-IT" sz="1600" b="1" dirty="0">
                <a:solidFill>
                  <a:srgbClr val="002060"/>
                </a:solidFill>
                <a:latin typeface="Abadi" panose="020B0604020104020204" pitchFamily="34" charset="0"/>
              </a:rPr>
              <a:t>mobilità sostenibile</a:t>
            </a:r>
            <a:r>
              <a:rPr lang="it-IT" sz="1600" dirty="0">
                <a:solidFill>
                  <a:srgbClr val="002060"/>
                </a:solidFill>
                <a:latin typeface="Abadi" panose="020B0604020104020204" pitchFamily="34" charset="0"/>
              </a:rPr>
              <a:t>.</a:t>
            </a:r>
            <a:endParaRPr lang="en-US" sz="1600" dirty="0">
              <a:solidFill>
                <a:srgbClr val="002060"/>
              </a:solidFill>
              <a:latin typeface="Abadi" panose="020B0604020104020204" pitchFamily="34" charset="0"/>
            </a:endParaRPr>
          </a:p>
        </p:txBody>
      </p:sp>
      <p:graphicFrame>
        <p:nvGraphicFramePr>
          <p:cNvPr id="7" name="Diagramma 6">
            <a:extLst>
              <a:ext uri="{FF2B5EF4-FFF2-40B4-BE49-F238E27FC236}">
                <a16:creationId xmlns:a16="http://schemas.microsoft.com/office/drawing/2014/main" id="{EBCF8FBD-7E70-912E-BE03-5404A67EAC9D}"/>
              </a:ext>
            </a:extLst>
          </p:cNvPr>
          <p:cNvGraphicFramePr/>
          <p:nvPr/>
        </p:nvGraphicFramePr>
        <p:xfrm>
          <a:off x="172829" y="2304662"/>
          <a:ext cx="7338313" cy="4068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sellaDiTesto 10">
            <a:extLst>
              <a:ext uri="{FF2B5EF4-FFF2-40B4-BE49-F238E27FC236}">
                <a16:creationId xmlns:a16="http://schemas.microsoft.com/office/drawing/2014/main" id="{7B8D6DF3-052B-7371-2BBA-E8EA2BE30C52}"/>
              </a:ext>
            </a:extLst>
          </p:cNvPr>
          <p:cNvSpPr txBox="1"/>
          <p:nvPr/>
        </p:nvSpPr>
        <p:spPr>
          <a:xfrm>
            <a:off x="8494709" y="2444003"/>
            <a:ext cx="2935290" cy="584775"/>
          </a:xfrm>
          <a:prstGeom prst="rect">
            <a:avLst/>
          </a:prstGeom>
          <a:noFill/>
        </p:spPr>
        <p:txBody>
          <a:bodyPr wrap="square" rtlCol="0">
            <a:spAutoFit/>
          </a:bodyPr>
          <a:lstStyle/>
          <a:p>
            <a:r>
              <a:rPr lang="en-US" sz="1600" dirty="0">
                <a:solidFill>
                  <a:srgbClr val="002060"/>
                </a:solidFill>
                <a:latin typeface="Abadi" panose="020B0604020104020204" pitchFamily="34" charset="0"/>
              </a:rPr>
              <a:t>Governance di Progetto/Task Force DII</a:t>
            </a:r>
          </a:p>
        </p:txBody>
      </p:sp>
      <p:sp>
        <p:nvSpPr>
          <p:cNvPr id="13" name="CasellaDiTesto 12">
            <a:extLst>
              <a:ext uri="{FF2B5EF4-FFF2-40B4-BE49-F238E27FC236}">
                <a16:creationId xmlns:a16="http://schemas.microsoft.com/office/drawing/2014/main" id="{3627F340-37AF-9A5A-4B5D-4C70B3427BC4}"/>
              </a:ext>
            </a:extLst>
          </p:cNvPr>
          <p:cNvSpPr txBox="1"/>
          <p:nvPr/>
        </p:nvSpPr>
        <p:spPr>
          <a:xfrm>
            <a:off x="8494708" y="3258322"/>
            <a:ext cx="2935291" cy="338554"/>
          </a:xfrm>
          <a:prstGeom prst="rect">
            <a:avLst/>
          </a:prstGeom>
          <a:noFill/>
        </p:spPr>
        <p:txBody>
          <a:bodyPr wrap="square" rtlCol="0">
            <a:spAutoFit/>
          </a:bodyPr>
          <a:lstStyle>
            <a:defPPr>
              <a:defRPr lang="it-IT"/>
            </a:defPPr>
            <a:lvl1pPr>
              <a:defRPr sz="1600">
                <a:solidFill>
                  <a:srgbClr val="002060"/>
                </a:solidFill>
                <a:latin typeface="Abadi" panose="020B0604020104020204" pitchFamily="34" charset="0"/>
              </a:defRPr>
            </a:lvl1pPr>
          </a:lstStyle>
          <a:p>
            <a:r>
              <a:rPr lang="en-US" dirty="0" err="1"/>
              <a:t>Laboratorio</a:t>
            </a:r>
            <a:r>
              <a:rPr lang="en-US" dirty="0"/>
              <a:t> </a:t>
            </a:r>
            <a:r>
              <a:rPr lang="en-US" dirty="0" err="1"/>
              <a:t>dedicato</a:t>
            </a:r>
            <a:r>
              <a:rPr lang="en-US" dirty="0"/>
              <a:t> (TEAMS)</a:t>
            </a:r>
          </a:p>
        </p:txBody>
      </p:sp>
      <p:sp>
        <p:nvSpPr>
          <p:cNvPr id="20" name="CasellaDiTesto 19">
            <a:extLst>
              <a:ext uri="{FF2B5EF4-FFF2-40B4-BE49-F238E27FC236}">
                <a16:creationId xmlns:a16="http://schemas.microsoft.com/office/drawing/2014/main" id="{934B06E1-44C3-CDA9-38BA-722E5AB2A5B4}"/>
              </a:ext>
            </a:extLst>
          </p:cNvPr>
          <p:cNvSpPr txBox="1"/>
          <p:nvPr/>
        </p:nvSpPr>
        <p:spPr>
          <a:xfrm>
            <a:off x="8494708" y="5576802"/>
            <a:ext cx="3140563" cy="338554"/>
          </a:xfrm>
          <a:prstGeom prst="rect">
            <a:avLst/>
          </a:prstGeom>
          <a:noFill/>
        </p:spPr>
        <p:txBody>
          <a:bodyPr wrap="square" rtlCol="0">
            <a:spAutoFit/>
          </a:bodyPr>
          <a:lstStyle>
            <a:defPPr>
              <a:defRPr lang="it-IT"/>
            </a:defPPr>
            <a:lvl1pPr>
              <a:defRPr sz="1600">
                <a:solidFill>
                  <a:srgbClr val="002060"/>
                </a:solidFill>
                <a:latin typeface="Abadi" panose="020B0604020104020204" pitchFamily="34" charset="0"/>
              </a:defRPr>
            </a:lvl1pPr>
          </a:lstStyle>
          <a:p>
            <a:r>
              <a:rPr lang="en-US" dirty="0" err="1"/>
              <a:t>Premialità</a:t>
            </a:r>
            <a:endParaRPr lang="en-US" dirty="0"/>
          </a:p>
        </p:txBody>
      </p:sp>
      <p:sp>
        <p:nvSpPr>
          <p:cNvPr id="22" name="CasellaDiTesto 21">
            <a:extLst>
              <a:ext uri="{FF2B5EF4-FFF2-40B4-BE49-F238E27FC236}">
                <a16:creationId xmlns:a16="http://schemas.microsoft.com/office/drawing/2014/main" id="{2E24B873-2115-1989-1D22-93E8F7FA6477}"/>
              </a:ext>
            </a:extLst>
          </p:cNvPr>
          <p:cNvSpPr txBox="1"/>
          <p:nvPr/>
        </p:nvSpPr>
        <p:spPr>
          <a:xfrm>
            <a:off x="8500503" y="3937565"/>
            <a:ext cx="3283744" cy="584775"/>
          </a:xfrm>
          <a:prstGeom prst="rect">
            <a:avLst/>
          </a:prstGeom>
          <a:noFill/>
        </p:spPr>
        <p:txBody>
          <a:bodyPr wrap="square" rtlCol="0">
            <a:spAutoFit/>
          </a:bodyPr>
          <a:lstStyle>
            <a:defPPr>
              <a:defRPr lang="it-IT"/>
            </a:defPPr>
            <a:lvl1pPr>
              <a:defRPr sz="1600">
                <a:solidFill>
                  <a:srgbClr val="002060"/>
                </a:solidFill>
                <a:latin typeface="Abadi" panose="020B0604020104020204" pitchFamily="34" charset="0"/>
              </a:defRPr>
            </a:lvl1pPr>
          </a:lstStyle>
          <a:p>
            <a:r>
              <a:rPr lang="en-US" dirty="0" err="1"/>
              <a:t>Scuola</a:t>
            </a:r>
            <a:r>
              <a:rPr lang="en-US" dirty="0"/>
              <a:t> di </a:t>
            </a:r>
            <a:r>
              <a:rPr lang="en-US" dirty="0" err="1"/>
              <a:t>Dottorato</a:t>
            </a:r>
            <a:r>
              <a:rPr lang="en-US" dirty="0"/>
              <a:t> </a:t>
            </a:r>
            <a:r>
              <a:rPr lang="en-US" dirty="0" err="1"/>
              <a:t>Internazionale</a:t>
            </a:r>
            <a:r>
              <a:rPr lang="en-US" dirty="0"/>
              <a:t> e </a:t>
            </a:r>
            <a:r>
              <a:rPr lang="en-US" dirty="0" err="1"/>
              <a:t>finanziamento</a:t>
            </a:r>
            <a:r>
              <a:rPr lang="en-US" dirty="0"/>
              <a:t> </a:t>
            </a:r>
            <a:r>
              <a:rPr lang="en-US" dirty="0" err="1"/>
              <a:t>mobilità</a:t>
            </a:r>
            <a:endParaRPr lang="en-US" dirty="0"/>
          </a:p>
        </p:txBody>
      </p:sp>
      <p:sp>
        <p:nvSpPr>
          <p:cNvPr id="24" name="CasellaDiTesto 23">
            <a:extLst>
              <a:ext uri="{FF2B5EF4-FFF2-40B4-BE49-F238E27FC236}">
                <a16:creationId xmlns:a16="http://schemas.microsoft.com/office/drawing/2014/main" id="{13900FD8-C70E-77CB-AA2D-75B2544432A7}"/>
              </a:ext>
            </a:extLst>
          </p:cNvPr>
          <p:cNvSpPr txBox="1"/>
          <p:nvPr/>
        </p:nvSpPr>
        <p:spPr>
          <a:xfrm>
            <a:off x="8500503" y="4820420"/>
            <a:ext cx="3283744" cy="338554"/>
          </a:xfrm>
          <a:prstGeom prst="rect">
            <a:avLst/>
          </a:prstGeom>
          <a:noFill/>
        </p:spPr>
        <p:txBody>
          <a:bodyPr wrap="square" rtlCol="0">
            <a:spAutoFit/>
          </a:bodyPr>
          <a:lstStyle>
            <a:defPPr>
              <a:defRPr lang="it-IT"/>
            </a:defPPr>
            <a:lvl1pPr>
              <a:defRPr sz="1600">
                <a:solidFill>
                  <a:srgbClr val="002060"/>
                </a:solidFill>
                <a:latin typeface="Abadi" panose="020B0604020104020204" pitchFamily="34" charset="0"/>
              </a:defRPr>
            </a:lvl1pPr>
          </a:lstStyle>
          <a:p>
            <a:r>
              <a:rPr lang="en-US" dirty="0"/>
              <a:t>Piano </a:t>
            </a:r>
            <a:r>
              <a:rPr lang="en-US" dirty="0" err="1"/>
              <a:t>reclutamento</a:t>
            </a:r>
            <a:endParaRPr lang="en-US" dirty="0"/>
          </a:p>
        </p:txBody>
      </p:sp>
      <p:sp>
        <p:nvSpPr>
          <p:cNvPr id="8" name="CasellaDiTesto 7">
            <a:extLst>
              <a:ext uri="{FF2B5EF4-FFF2-40B4-BE49-F238E27FC236}">
                <a16:creationId xmlns:a16="http://schemas.microsoft.com/office/drawing/2014/main" id="{9E720A6C-224F-5971-1E7E-19AE9FA33117}"/>
              </a:ext>
            </a:extLst>
          </p:cNvPr>
          <p:cNvSpPr txBox="1"/>
          <p:nvPr/>
        </p:nvSpPr>
        <p:spPr>
          <a:xfrm>
            <a:off x="8210625" y="1887501"/>
            <a:ext cx="3060755" cy="338554"/>
          </a:xfrm>
          <a:prstGeom prst="rect">
            <a:avLst/>
          </a:prstGeom>
          <a:noFill/>
        </p:spPr>
        <p:txBody>
          <a:bodyPr wrap="square" rtlCol="0">
            <a:spAutoFit/>
          </a:bodyPr>
          <a:lstStyle/>
          <a:p>
            <a:r>
              <a:rPr lang="en-US" sz="1600" dirty="0">
                <a:solidFill>
                  <a:srgbClr val="00B0F0"/>
                </a:solidFill>
                <a:latin typeface="Abadi" panose="020B0604020104020204" pitchFamily="34" charset="0"/>
              </a:rPr>
              <a:t>La </a:t>
            </a:r>
            <a:r>
              <a:rPr lang="en-US" sz="1600" dirty="0" err="1">
                <a:solidFill>
                  <a:srgbClr val="00B0F0"/>
                </a:solidFill>
                <a:latin typeface="Abadi" panose="020B0604020104020204" pitchFamily="34" charset="0"/>
              </a:rPr>
              <a:t>strategia</a:t>
            </a:r>
            <a:r>
              <a:rPr lang="en-US" sz="1600" dirty="0">
                <a:solidFill>
                  <a:srgbClr val="00B0F0"/>
                </a:solidFill>
                <a:latin typeface="Abadi" panose="020B0604020104020204" pitchFamily="34" charset="0"/>
              </a:rPr>
              <a:t> di </a:t>
            </a:r>
            <a:r>
              <a:rPr lang="en-US" sz="1600" dirty="0" err="1">
                <a:solidFill>
                  <a:srgbClr val="00B0F0"/>
                </a:solidFill>
                <a:latin typeface="Abadi" panose="020B0604020104020204" pitchFamily="34" charset="0"/>
              </a:rPr>
              <a:t>sviluppo</a:t>
            </a:r>
            <a:r>
              <a:rPr lang="en-US" sz="1600" dirty="0">
                <a:solidFill>
                  <a:srgbClr val="00B0F0"/>
                </a:solidFill>
                <a:latin typeface="Abadi" panose="020B0604020104020204" pitchFamily="34" charset="0"/>
              </a:rPr>
              <a:t> </a:t>
            </a:r>
            <a:r>
              <a:rPr lang="en-US" sz="1600" dirty="0" err="1">
                <a:solidFill>
                  <a:srgbClr val="00B0F0"/>
                </a:solidFill>
                <a:latin typeface="Abadi" panose="020B0604020104020204" pitchFamily="34" charset="0"/>
              </a:rPr>
              <a:t>prevede</a:t>
            </a:r>
            <a:r>
              <a:rPr lang="en-US" sz="1600" dirty="0">
                <a:solidFill>
                  <a:srgbClr val="00B0F0"/>
                </a:solidFill>
                <a:latin typeface="Abadi" panose="020B0604020104020204" pitchFamily="34" charset="0"/>
              </a:rPr>
              <a:t>:</a:t>
            </a:r>
          </a:p>
        </p:txBody>
      </p:sp>
      <p:sp>
        <p:nvSpPr>
          <p:cNvPr id="9" name="Parentesi graffa aperta 8">
            <a:extLst>
              <a:ext uri="{FF2B5EF4-FFF2-40B4-BE49-F238E27FC236}">
                <a16:creationId xmlns:a16="http://schemas.microsoft.com/office/drawing/2014/main" id="{F6E1E01F-8473-7CB1-40F3-934B6747EEB4}"/>
              </a:ext>
            </a:extLst>
          </p:cNvPr>
          <p:cNvSpPr/>
          <p:nvPr/>
        </p:nvSpPr>
        <p:spPr>
          <a:xfrm>
            <a:off x="8210625" y="2369976"/>
            <a:ext cx="429522" cy="366693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ccia a destra 9">
            <a:extLst>
              <a:ext uri="{FF2B5EF4-FFF2-40B4-BE49-F238E27FC236}">
                <a16:creationId xmlns:a16="http://schemas.microsoft.com/office/drawing/2014/main" id="{63CDEE8E-BA02-8FFE-2B1D-DDAC2C21B336}"/>
              </a:ext>
            </a:extLst>
          </p:cNvPr>
          <p:cNvSpPr/>
          <p:nvPr/>
        </p:nvSpPr>
        <p:spPr>
          <a:xfrm rot="10800000">
            <a:off x="7529803" y="3981009"/>
            <a:ext cx="624837" cy="482187"/>
          </a:xfrm>
          <a:prstGeom prst="right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82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out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0" grpId="0"/>
      <p:bldP spid="22" grpId="0"/>
      <p:bldP spid="24" grpId="0"/>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Governance del </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progetto</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pic>
        <p:nvPicPr>
          <p:cNvPr id="7" name="Immagine 6">
            <a:extLst>
              <a:ext uri="{FF2B5EF4-FFF2-40B4-BE49-F238E27FC236}">
                <a16:creationId xmlns:a16="http://schemas.microsoft.com/office/drawing/2014/main" id="{D22D6F12-9A74-C0BC-AFEB-EBCE701DB823}"/>
              </a:ext>
            </a:extLst>
          </p:cNvPr>
          <p:cNvPicPr>
            <a:picLocks noChangeAspect="1"/>
          </p:cNvPicPr>
          <p:nvPr/>
        </p:nvPicPr>
        <p:blipFill>
          <a:blip r:embed="rId3"/>
          <a:stretch>
            <a:fillRect/>
          </a:stretch>
        </p:blipFill>
        <p:spPr>
          <a:xfrm>
            <a:off x="2437154" y="1662445"/>
            <a:ext cx="7037774" cy="5040000"/>
          </a:xfrm>
          <a:prstGeom prst="rect">
            <a:avLst/>
          </a:prstGeom>
        </p:spPr>
      </p:pic>
    </p:spTree>
    <p:extLst>
      <p:ext uri="{BB962C8B-B14F-4D97-AF65-F5344CB8AC3E}">
        <p14:creationId xmlns:p14="http://schemas.microsoft.com/office/powerpoint/2010/main" val="264778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4AFAE5-A747-8BDF-F4C5-367341095DCB}"/>
              </a:ext>
            </a:extLst>
          </p:cNvPr>
          <p:cNvGrpSpPr/>
          <p:nvPr/>
        </p:nvGrpSpPr>
        <p:grpSpPr>
          <a:xfrm>
            <a:off x="172831" y="115128"/>
            <a:ext cx="10236200" cy="1276350"/>
            <a:chOff x="0" y="0"/>
            <a:chExt cx="1913890" cy="1494504"/>
          </a:xfrm>
        </p:grpSpPr>
        <p:sp>
          <p:nvSpPr>
            <p:cNvPr id="3" name="Freeform 5">
              <a:extLst>
                <a:ext uri="{FF2B5EF4-FFF2-40B4-BE49-F238E27FC236}">
                  <a16:creationId xmlns:a16="http://schemas.microsoft.com/office/drawing/2014/main" id="{19CF7E66-3AC2-7400-F7EC-4CDB6FFF62DF}"/>
                </a:ext>
              </a:extLst>
            </p:cNvPr>
            <p:cNvSpPr/>
            <p:nvPr/>
          </p:nvSpPr>
          <p:spPr>
            <a:xfrm>
              <a:off x="0" y="0"/>
              <a:ext cx="1913890" cy="1494504"/>
            </a:xfrm>
            <a:custGeom>
              <a:avLst/>
              <a:gdLst/>
              <a:ahLst/>
              <a:cxnLst/>
              <a:rect l="l" t="t" r="r" b="b"/>
              <a:pathLst>
                <a:path w="1913890" h="1494504">
                  <a:moveTo>
                    <a:pt x="0" y="0"/>
                  </a:moveTo>
                  <a:lnTo>
                    <a:pt x="1913890" y="0"/>
                  </a:lnTo>
                  <a:lnTo>
                    <a:pt x="1913890" y="1494504"/>
                  </a:lnTo>
                  <a:lnTo>
                    <a:pt x="0" y="1494504"/>
                  </a:lnTo>
                  <a:close/>
                </a:path>
              </a:pathLst>
            </a:custGeom>
            <a:solidFill>
              <a:srgbClr val="20578B">
                <a:alpha val="8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3">
            <a:extLst>
              <a:ext uri="{FF2B5EF4-FFF2-40B4-BE49-F238E27FC236}">
                <a16:creationId xmlns:a16="http://schemas.microsoft.com/office/drawing/2014/main" id="{9595835B-36A2-E0FE-2DAB-2D213FAB7A8B}"/>
              </a:ext>
            </a:extLst>
          </p:cNvPr>
          <p:cNvSpPr txBox="1"/>
          <p:nvPr/>
        </p:nvSpPr>
        <p:spPr>
          <a:xfrm>
            <a:off x="496404" y="386095"/>
            <a:ext cx="964597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Governance del </a:t>
            </a:r>
            <a:r>
              <a:rPr kumimoji="0" lang="en-US" sz="4800" b="1" i="0" u="none" strike="noStrike" kern="1200" cap="none" spc="-210" normalizeH="0" baseline="0" noProof="0" dirty="0" err="1">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progetto</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p:txBody>
      </p:sp>
      <p:pic>
        <p:nvPicPr>
          <p:cNvPr id="7" name="Immagine 6">
            <a:extLst>
              <a:ext uri="{FF2B5EF4-FFF2-40B4-BE49-F238E27FC236}">
                <a16:creationId xmlns:a16="http://schemas.microsoft.com/office/drawing/2014/main" id="{D22D6F12-9A74-C0BC-AFEB-EBCE701DB823}"/>
              </a:ext>
            </a:extLst>
          </p:cNvPr>
          <p:cNvPicPr>
            <a:picLocks noChangeAspect="1"/>
          </p:cNvPicPr>
          <p:nvPr/>
        </p:nvPicPr>
        <p:blipFill>
          <a:blip r:embed="rId3"/>
          <a:stretch>
            <a:fillRect/>
          </a:stretch>
        </p:blipFill>
        <p:spPr>
          <a:xfrm>
            <a:off x="4984411" y="1702872"/>
            <a:ext cx="7037774" cy="5040000"/>
          </a:xfrm>
          <a:prstGeom prst="rect">
            <a:avLst/>
          </a:prstGeom>
        </p:spPr>
      </p:pic>
      <p:sp>
        <p:nvSpPr>
          <p:cNvPr id="8" name="CasellaDiTesto 7">
            <a:extLst>
              <a:ext uri="{FF2B5EF4-FFF2-40B4-BE49-F238E27FC236}">
                <a16:creationId xmlns:a16="http://schemas.microsoft.com/office/drawing/2014/main" id="{2ABFD751-1BDA-1AE8-BCA7-5C019CF899A8}"/>
              </a:ext>
            </a:extLst>
          </p:cNvPr>
          <p:cNvSpPr txBox="1"/>
          <p:nvPr/>
        </p:nvSpPr>
        <p:spPr>
          <a:xfrm>
            <a:off x="0" y="2813777"/>
            <a:ext cx="4984411" cy="2939266"/>
          </a:xfrm>
          <a:prstGeom prst="rect">
            <a:avLst/>
          </a:prstGeom>
          <a:noFill/>
        </p:spPr>
        <p:txBody>
          <a:bodyPr wrap="square">
            <a:spAutoFit/>
          </a:bodyPr>
          <a:lstStyle/>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individuare i macro obiettivi scientifici</a:t>
            </a:r>
          </a:p>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definire i profili delle figure che dovranno essere reclutate</a:t>
            </a:r>
          </a:p>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individuare i benchmark di riferimento a livello nazionale e internazionale</a:t>
            </a:r>
          </a:p>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individuare i target attesi</a:t>
            </a:r>
          </a:p>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monitorare lo stato di avanzamento del piano di sviluppo </a:t>
            </a:r>
          </a:p>
          <a:p>
            <a:pPr marL="285750" indent="-285750" algn="just">
              <a:spcAft>
                <a:spcPts val="600"/>
              </a:spcAft>
              <a:buFont typeface="Wingdings" panose="05000000000000000000" pitchFamily="2" charset="2"/>
              <a:buChar char="q"/>
              <a:defRPr/>
            </a:pPr>
            <a:r>
              <a:rPr lang="it-IT" sz="1600" dirty="0">
                <a:solidFill>
                  <a:srgbClr val="00264C"/>
                </a:solidFill>
                <a:latin typeface="Abadi" panose="020B0604020104020204" pitchFamily="34" charset="0"/>
              </a:rPr>
              <a:t>relazionare periodicamente al Consiglio di Dipartimento</a:t>
            </a:r>
            <a:endParaRPr lang="en-US" sz="1600" dirty="0">
              <a:solidFill>
                <a:srgbClr val="00264C"/>
              </a:solidFill>
              <a:latin typeface="Abadi" panose="020B0604020104020204" pitchFamily="34" charset="0"/>
            </a:endParaRPr>
          </a:p>
        </p:txBody>
      </p:sp>
      <p:sp>
        <p:nvSpPr>
          <p:cNvPr id="13" name="CasellaDiTesto 12">
            <a:extLst>
              <a:ext uri="{FF2B5EF4-FFF2-40B4-BE49-F238E27FC236}">
                <a16:creationId xmlns:a16="http://schemas.microsoft.com/office/drawing/2014/main" id="{046176B9-2CDE-730F-7308-CFFCD6FC546F}"/>
              </a:ext>
            </a:extLst>
          </p:cNvPr>
          <p:cNvSpPr txBox="1"/>
          <p:nvPr/>
        </p:nvSpPr>
        <p:spPr>
          <a:xfrm>
            <a:off x="0" y="2444445"/>
            <a:ext cx="6111550" cy="369332"/>
          </a:xfrm>
          <a:prstGeom prst="rect">
            <a:avLst/>
          </a:prstGeom>
          <a:noFill/>
        </p:spPr>
        <p:txBody>
          <a:bodyPr wrap="square">
            <a:spAutoFit/>
          </a:bodyPr>
          <a:lstStyle/>
          <a:p>
            <a:pPr algn="just">
              <a:spcAft>
                <a:spcPts val="600"/>
              </a:spcAft>
              <a:defRPr/>
            </a:pPr>
            <a:r>
              <a:rPr lang="it-IT" dirty="0">
                <a:solidFill>
                  <a:srgbClr val="00B0F0"/>
                </a:solidFill>
                <a:latin typeface="Abadi" panose="020B0604020104020204" pitchFamily="34" charset="0"/>
              </a:rPr>
              <a:t>Comitato di Indirizzo, Monitoraggio e Valutazione (CIMV)</a:t>
            </a:r>
          </a:p>
        </p:txBody>
      </p:sp>
      <p:sp>
        <p:nvSpPr>
          <p:cNvPr id="19" name="CasellaDiTesto 18">
            <a:extLst>
              <a:ext uri="{FF2B5EF4-FFF2-40B4-BE49-F238E27FC236}">
                <a16:creationId xmlns:a16="http://schemas.microsoft.com/office/drawing/2014/main" id="{D035765E-93FA-2E14-FECE-0B54FC2DA4EA}"/>
              </a:ext>
            </a:extLst>
          </p:cNvPr>
          <p:cNvSpPr txBox="1"/>
          <p:nvPr/>
        </p:nvSpPr>
        <p:spPr>
          <a:xfrm>
            <a:off x="5767661" y="337804"/>
            <a:ext cx="6120880" cy="830997"/>
          </a:xfrm>
          <a:prstGeom prst="rect">
            <a:avLst/>
          </a:prstGeom>
          <a:noFill/>
        </p:spPr>
        <p:txBody>
          <a:bodyPr wrap="square">
            <a:spAutoFit/>
          </a:bodyPr>
          <a:lstStyle/>
          <a:p>
            <a:r>
              <a:rPr kumimoji="0" lang="en-US" sz="4800" b="1" i="0" u="none" strike="noStrike" kern="1200" cap="none" spc="-21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la CIMV</a:t>
            </a:r>
            <a:endParaRPr lang="en-US" dirty="0"/>
          </a:p>
        </p:txBody>
      </p:sp>
    </p:spTree>
    <p:extLst>
      <p:ext uri="{BB962C8B-B14F-4D97-AF65-F5344CB8AC3E}">
        <p14:creationId xmlns:p14="http://schemas.microsoft.com/office/powerpoint/2010/main" val="2741912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C6967CAF6BF21418E1AD87D1BF9C480" ma:contentTypeVersion="13" ma:contentTypeDescription="Creare un nuovo documento." ma:contentTypeScope="" ma:versionID="d9cb316f6fb6d51babf90a1881cd986c">
  <xsd:schema xmlns:xsd="http://www.w3.org/2001/XMLSchema" xmlns:xs="http://www.w3.org/2001/XMLSchema" xmlns:p="http://schemas.microsoft.com/office/2006/metadata/properties" xmlns:ns2="0a16c6e6-6b61-49a8-bb9d-3e85b95dc357" xmlns:ns3="9d4e9880-9290-4c82-a04e-9170704ba1c2" targetNamespace="http://schemas.microsoft.com/office/2006/metadata/properties" ma:root="true" ma:fieldsID="8426f6efd674c6ff4c9ffc49f643ee97" ns2:_="" ns3:_="">
    <xsd:import namespace="0a16c6e6-6b61-49a8-bb9d-3e85b95dc357"/>
    <xsd:import namespace="9d4e9880-9290-4c82-a04e-9170704ba1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16c6e6-6b61-49a8-bb9d-3e85b95dc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75195dc1-fe89-472b-8717-1a064048821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4e9880-9290-4c82-a04e-9170704ba1c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3958a6a-d224-48e5-ad7f-451fd85a7052}" ma:internalName="TaxCatchAll" ma:showField="CatchAllData" ma:web="9d4e9880-9290-4c82-a04e-9170704ba1c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d4e9880-9290-4c82-a04e-9170704ba1c2" xsi:nil="true"/>
    <lcf76f155ced4ddcb4097134ff3c332f xmlns="0a16c6e6-6b61-49a8-bb9d-3e85b95dc3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AA7CDC-CF71-40CF-B71A-A15F80263C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16c6e6-6b61-49a8-bb9d-3e85b95dc357"/>
    <ds:schemaRef ds:uri="9d4e9880-9290-4c82-a04e-9170704ba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DC432D-94A3-4BE0-9033-6A598BC53433}">
  <ds:schemaRefs>
    <ds:schemaRef ds:uri="http://schemas.microsoft.com/sharepoint/v3/contenttype/forms"/>
  </ds:schemaRefs>
</ds:datastoreItem>
</file>

<file path=customXml/itemProps3.xml><?xml version="1.0" encoding="utf-8"?>
<ds:datastoreItem xmlns:ds="http://schemas.openxmlformats.org/officeDocument/2006/customXml" ds:itemID="{BD1D45F4-36DB-4D29-B788-FB1342DB12E2}">
  <ds:schemaRefs>
    <ds:schemaRef ds:uri="http://schemas.microsoft.com/office/2006/metadata/properties"/>
    <ds:schemaRef ds:uri="http://schemas.microsoft.com/office/infopath/2007/PartnerControls"/>
    <ds:schemaRef ds:uri="9d4e9880-9290-4c82-a04e-9170704ba1c2"/>
    <ds:schemaRef ds:uri="0a16c6e6-6b61-49a8-bb9d-3e85b95dc357"/>
  </ds:schemaRefs>
</ds:datastoreItem>
</file>

<file path=docProps/app.xml><?xml version="1.0" encoding="utf-8"?>
<Properties xmlns="http://schemas.openxmlformats.org/officeDocument/2006/extended-properties" xmlns:vt="http://schemas.openxmlformats.org/officeDocument/2006/docPropsVTypes">
  <TotalTime>8709</TotalTime>
  <Words>1442</Words>
  <Application>Microsoft Office PowerPoint</Application>
  <PresentationFormat>Widescreen</PresentationFormat>
  <Paragraphs>131</Paragraphs>
  <Slides>16</Slides>
  <Notes>16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Abadi</vt:lpstr>
      <vt:lpstr>Arial</vt:lpstr>
      <vt:lpstr>Calibri</vt:lpstr>
      <vt:lpstr>Calibri Light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carmen piccolo</dc:creator>
  <cp:lastModifiedBy>ROSARIO MORESCHI</cp:lastModifiedBy>
  <cp:revision>420</cp:revision>
  <dcterms:created xsi:type="dcterms:W3CDTF">2019-06-04T18:07:56Z</dcterms:created>
  <dcterms:modified xsi:type="dcterms:W3CDTF">2025-07-02T09:37:08Z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0x010100CC6967CAF6BF21418E1AD87D1BF9C480</vt:lpwstr>
  </property>
  <property fmtid="{D5CDD505-2E9C-101B-9397-08002B2CF9AE}" pid="3" name="MSIP_Label_2ad0b24d-6422-44b0-b3de-abb3a9e8c81a_Enabled">
    <vt:lpwstr>true</vt:lpwstr>
  </property>
  <property fmtid="{D5CDD505-2E9C-101B-9397-08002B2CF9AE}" pid="4" name="MSIP_Label_2ad0b24d-6422-44b0-b3de-abb3a9e8c81a_SetDate">
    <vt:lpwstr>2025-07-01T15:33:14Z</vt:lpwstr>
  </property>
  <property fmtid="{D5CDD505-2E9C-101B-9397-08002B2CF9AE}" pid="5" name="MSIP_Label_2ad0b24d-6422-44b0-b3de-abb3a9e8c81a_Method">
    <vt:lpwstr>Standard</vt:lpwstr>
  </property>
  <property fmtid="{D5CDD505-2E9C-101B-9397-08002B2CF9AE}" pid="6" name="MSIP_Label_2ad0b24d-6422-44b0-b3de-abb3a9e8c81a_Name">
    <vt:lpwstr>defa4170-0d19-0005-0004-bc88714345d2</vt:lpwstr>
  </property>
  <property fmtid="{D5CDD505-2E9C-101B-9397-08002B2CF9AE}" pid="7" name="MSIP_Label_2ad0b24d-6422-44b0-b3de-abb3a9e8c81a_SiteId">
    <vt:lpwstr>2fcfe26a-bb62-46b0-b1e3-28f9da0c45fd</vt:lpwstr>
  </property>
  <property fmtid="{D5CDD505-2E9C-101B-9397-08002B2CF9AE}" pid="8" name="MSIP_Label_2ad0b24d-6422-44b0-b3de-abb3a9e8c81a_ActionId">
    <vt:lpwstr>94c06fa0-af28-41fd-bc08-62f5136b8029</vt:lpwstr>
  </property>
  <property fmtid="{D5CDD505-2E9C-101B-9397-08002B2CF9AE}" pid="9" name="MSIP_Label_2ad0b24d-6422-44b0-b3de-abb3a9e8c81a_ContentBits">
    <vt:lpwstr>0</vt:lpwstr>
  </property>
  <property fmtid="{D5CDD505-2E9C-101B-9397-08002B2CF9AE}" pid="10" name="MSIP_Label_2ad0b24d-6422-44b0-b3de-abb3a9e8c81a_Tag">
    <vt:lpwstr>10, 3, 0, 1</vt:lpwstr>
  </property>
</Properties>
</file>